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Arial Black" panose="020B0A04020102020204" pitchFamily="34" charset="0"/>
      <p:bold r:id="rId10"/>
    </p:embeddedFont>
    <p:embeddedFont>
      <p:font typeface="Nunito Semi Bold" panose="020B0604020202020204" charset="0"/>
      <p:regular r:id="rId11"/>
    </p:embeddedFont>
    <p:embeddedFont>
      <p:font typeface="Segoe UI Semilight" panose="020B0402040204020203" pitchFamily="34" charset="0"/>
      <p:regular r:id="rId12"/>
      <p:italic r:id="rId13"/>
    </p:embeddedFont>
    <p:embeddedFont>
      <p:font typeface="Calibri" panose="020F0502020204030204" pitchFamily="34" charset="0"/>
      <p:regular r:id="rId14"/>
      <p:bold r:id="rId15"/>
      <p:italic r:id="rId16"/>
      <p:boldItalic r:id="rId17"/>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F"/>
    <a:srgbClr val="E5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2" y="1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2876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הפרויקט "Back On Track" הוא אפליקציית GIS אינטראקטיבית שפותחה כדי לסייע לעסקים שנפגעו במלחמת "חרבות ברזל". • המטרה היא לאפשר לציבור לאתר בקלות את העסקים הללו ולתמוך בהתאוששותם הכלכלית. • האפליקציה מציגה עיצוב מודרני ומקצועי עם ממשק מפת המציג את מיקומי העסקים הנפגעים. • הפרויקט מוצג על ידי צוות של שלושה סטודנטים במסגרת הקורס "פיתוח אפליקציות בתחום ה-GIS". • המטרה היא לעזור לעסקים אלה להתאושש ולחזור "על המסלול" לאחר האירועים המאתגרים.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03534"/>
            <a:ext cx="7468553" cy="1408033"/>
          </a:xfrm>
          <a:prstGeom prst="rect">
            <a:avLst/>
          </a:prstGeom>
          <a:noFill/>
          <a:ln/>
        </p:spPr>
        <p:txBody>
          <a:bodyPr wrap="square" lIns="0" tIns="0" rIns="0" bIns="0" rtlCol="0" anchor="t"/>
          <a:lstStyle/>
          <a:p>
            <a:pPr marL="0" indent="0" algn="ctr">
              <a:lnSpc>
                <a:spcPts val="5500"/>
              </a:lnSpc>
              <a:buNone/>
            </a:pPr>
            <a:r>
              <a:rPr lang="en-US" sz="5400" dirty="0" smtClean="0">
                <a:solidFill>
                  <a:srgbClr val="00002E"/>
                </a:solidFill>
                <a:latin typeface="Arial Black" panose="020B0A04020102020204" pitchFamily="34" charset="0"/>
                <a:ea typeface="Nunito Semi Bold" pitchFamily="34" charset="-122"/>
                <a:cs typeface="Nunito Semi Bold" pitchFamily="34" charset="-120"/>
              </a:rPr>
              <a:t>Back On Track</a:t>
            </a:r>
            <a:endParaRPr lang="en-US" sz="5400" dirty="0">
              <a:latin typeface="Arial Black" panose="020B0A04020102020204" pitchFamily="34" charset="0"/>
            </a:endParaRPr>
          </a:p>
        </p:txBody>
      </p:sp>
      <p:sp>
        <p:nvSpPr>
          <p:cNvPr id="4" name="Text 1"/>
          <p:cNvSpPr/>
          <p:nvPr/>
        </p:nvSpPr>
        <p:spPr>
          <a:xfrm>
            <a:off x="6324124" y="3370540"/>
            <a:ext cx="7468553" cy="3105674"/>
          </a:xfrm>
          <a:prstGeom prst="rect">
            <a:avLst/>
          </a:prstGeom>
          <a:noFill/>
          <a:ln/>
        </p:spPr>
        <p:txBody>
          <a:bodyPr wrap="square" lIns="0" tIns="0" rIns="0" bIns="0" rtlCol="0" anchor="t"/>
          <a:lstStyle/>
          <a:p>
            <a:pPr algn="l"/>
            <a:r>
              <a:rPr lang="en-US" sz="2000" dirty="0" smtClean="0">
                <a:latin typeface="Segoe UI Semilight" panose="020B0402040204020203" pitchFamily="34" charset="0"/>
                <a:cs typeface="Segoe UI Semilight" panose="020B0402040204020203" pitchFamily="34" charset="0"/>
              </a:rPr>
              <a:t>This specification document presents the "Back On Track" project, an interactive GIS application developed to assist businesses affected by the "Iron Swords" war. The project aims to enable the public to locate impacted businesses and support their economic recovery.</a:t>
            </a:r>
          </a:p>
          <a:p>
            <a:pPr algn="l"/>
            <a:endParaRPr lang="en-US" sz="2000" dirty="0" smtClean="0">
              <a:latin typeface="Segoe UI Semilight" panose="020B0402040204020203" pitchFamily="34" charset="0"/>
              <a:cs typeface="Segoe UI Semilight" panose="020B0402040204020203" pitchFamily="34" charset="0"/>
            </a:endParaRPr>
          </a:p>
          <a:p>
            <a:pPr algn="l"/>
            <a:endParaRPr lang="en-US" sz="2000" dirty="0">
              <a:latin typeface="Segoe UI Semilight" panose="020B0402040204020203" pitchFamily="34" charset="0"/>
              <a:cs typeface="Segoe UI Semilight" panose="020B0402040204020203" pitchFamily="34" charset="0"/>
            </a:endParaRPr>
          </a:p>
          <a:p>
            <a:pPr algn="l"/>
            <a:r>
              <a:rPr lang="en-US" sz="2000" dirty="0" smtClean="0">
                <a:latin typeface="Segoe UI Semilight" panose="020B0402040204020203" pitchFamily="34" charset="0"/>
                <a:cs typeface="Segoe UI Semilight" panose="020B0402040204020203" pitchFamily="34" charset="0"/>
              </a:rPr>
              <a:t>The project is submitted by Tom </a:t>
            </a:r>
            <a:r>
              <a:rPr lang="en-US" sz="2000" dirty="0" err="1" smtClean="0">
                <a:latin typeface="Segoe UI Semilight" panose="020B0402040204020203" pitchFamily="34" charset="0"/>
                <a:cs typeface="Segoe UI Semilight" panose="020B0402040204020203" pitchFamily="34" charset="0"/>
              </a:rPr>
              <a:t>Eliasi</a:t>
            </a:r>
            <a:r>
              <a:rPr lang="en-US" sz="2000" dirty="0" smtClean="0">
                <a:latin typeface="Segoe UI Semilight" panose="020B0402040204020203" pitchFamily="34" charset="0"/>
                <a:cs typeface="Segoe UI Semilight" panose="020B0402040204020203" pitchFamily="34" charset="0"/>
              </a:rPr>
              <a:t>, </a:t>
            </a:r>
            <a:r>
              <a:rPr lang="en-US" sz="2000" dirty="0" err="1" smtClean="0">
                <a:latin typeface="Segoe UI Semilight" panose="020B0402040204020203" pitchFamily="34" charset="0"/>
                <a:cs typeface="Segoe UI Semilight" panose="020B0402040204020203" pitchFamily="34" charset="0"/>
              </a:rPr>
              <a:t>Ofir</a:t>
            </a:r>
            <a:r>
              <a:rPr lang="en-US" sz="2000" dirty="0" smtClean="0">
                <a:latin typeface="Segoe UI Semilight" panose="020B0402040204020203" pitchFamily="34" charset="0"/>
                <a:cs typeface="Segoe UI Semilight" panose="020B0402040204020203" pitchFamily="34" charset="0"/>
              </a:rPr>
              <a:t> </a:t>
            </a:r>
            <a:r>
              <a:rPr lang="en-US" sz="2000" dirty="0" err="1" smtClean="0">
                <a:latin typeface="Segoe UI Semilight" panose="020B0402040204020203" pitchFamily="34" charset="0"/>
                <a:cs typeface="Segoe UI Semilight" panose="020B0402040204020203" pitchFamily="34" charset="0"/>
              </a:rPr>
              <a:t>Suissa</a:t>
            </a:r>
            <a:r>
              <a:rPr lang="en-US" sz="2000" dirty="0" smtClean="0">
                <a:latin typeface="Segoe UI Semilight" panose="020B0402040204020203" pitchFamily="34" charset="0"/>
                <a:cs typeface="Segoe UI Semilight" panose="020B0402040204020203" pitchFamily="34" charset="0"/>
              </a:rPr>
              <a:t>, and Nave Manu as part of the course "Application Development in the GIS Field."</a:t>
            </a:r>
            <a:endParaRPr lang="en-US" sz="2000" dirty="0">
              <a:latin typeface="Segoe UI Semilight" panose="020B0402040204020203" pitchFamily="34" charset="0"/>
              <a:cs typeface="Segoe UI Semilight" panose="020B0402040204020203" pitchFamily="34" charset="0"/>
            </a:endParaRPr>
          </a:p>
        </p:txBody>
      </p:sp>
      <p:sp>
        <p:nvSpPr>
          <p:cNvPr id="10" name="TextBox 9"/>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73981" y="242410"/>
            <a:ext cx="5766435" cy="704017"/>
          </a:xfrm>
          <a:prstGeom prst="rect">
            <a:avLst/>
          </a:prstGeom>
          <a:noFill/>
          <a:ln/>
        </p:spPr>
        <p:txBody>
          <a:bodyPr wrap="none" lIns="0" tIns="0" rIns="0" bIns="0" rtlCol="0" anchor="t"/>
          <a:lstStyle/>
          <a:p>
            <a:pPr algn="ctr">
              <a:lnSpc>
                <a:spcPts val="5500"/>
              </a:lnSpc>
            </a:pPr>
            <a:r>
              <a:rPr lang="en-US" sz="4400" b="1" dirty="0" smtClean="0">
                <a:latin typeface="Segoe UI Semilight" panose="020B0402040204020203" pitchFamily="34" charset="0"/>
                <a:cs typeface="Segoe UI Semilight" panose="020B0402040204020203" pitchFamily="34" charset="0"/>
              </a:rPr>
              <a:t>General Background</a:t>
            </a:r>
          </a:p>
          <a:p>
            <a:pPr algn="ctr">
              <a:lnSpc>
                <a:spcPts val="5500"/>
              </a:lnSpc>
            </a:pPr>
            <a:r>
              <a:rPr lang="en-US" sz="4400" b="1" dirty="0" smtClean="0">
                <a:latin typeface="Segoe UI Semilight" panose="020B0402040204020203" pitchFamily="34" charset="0"/>
                <a:cs typeface="Segoe UI Semilight" panose="020B0402040204020203" pitchFamily="34" charset="0"/>
              </a:rPr>
              <a:t> and Project Objective</a:t>
            </a:r>
            <a:endParaRPr lang="en-US" sz="4400" b="1" dirty="0">
              <a:latin typeface="Segoe UI Semilight" panose="020B0402040204020203" pitchFamily="34" charset="0"/>
              <a:cs typeface="Segoe UI Semilight" panose="020B0402040204020203" pitchFamily="34" charset="0"/>
            </a:endParaRPr>
          </a:p>
        </p:txBody>
      </p:sp>
      <p:sp>
        <p:nvSpPr>
          <p:cNvPr id="4" name="Shape 1"/>
          <p:cNvSpPr/>
          <p:nvPr/>
        </p:nvSpPr>
        <p:spPr>
          <a:xfrm>
            <a:off x="4691658" y="1974652"/>
            <a:ext cx="3614618" cy="3318034"/>
          </a:xfrm>
          <a:prstGeom prst="roundRect">
            <a:avLst>
              <a:gd name="adj" fmla="val 10822"/>
            </a:avLst>
          </a:prstGeom>
          <a:solidFill>
            <a:srgbClr val="F3F3FF"/>
          </a:solidFill>
          <a:ln w="22860">
            <a:solidFill>
              <a:srgbClr val="2D4DF2"/>
            </a:solidFill>
            <a:prstDash val="solid"/>
          </a:ln>
        </p:spPr>
      </p:sp>
      <p:sp>
        <p:nvSpPr>
          <p:cNvPr id="6" name="Text 3"/>
          <p:cNvSpPr/>
          <p:nvPr/>
        </p:nvSpPr>
        <p:spPr>
          <a:xfrm>
            <a:off x="4910792" y="2092816"/>
            <a:ext cx="3090267" cy="2298144"/>
          </a:xfrm>
          <a:prstGeom prst="rect">
            <a:avLst/>
          </a:prstGeom>
          <a:noFill/>
          <a:ln/>
        </p:spPr>
        <p:txBody>
          <a:bodyPr wrap="square" lIns="0" tIns="0" rIns="0" bIns="0" rtlCol="0" anchor="t"/>
          <a:lstStyle/>
          <a:p>
            <a:pPr algn="l"/>
            <a:r>
              <a:rPr lang="en-US" sz="2000" b="1" dirty="0" smtClean="0"/>
              <a:t>The Challenge</a:t>
            </a:r>
          </a:p>
          <a:p>
            <a:pPr algn="l"/>
            <a:endParaRPr lang="en-US" sz="2000" dirty="0" smtClean="0"/>
          </a:p>
          <a:p>
            <a:pPr algn="l"/>
            <a:r>
              <a:rPr lang="en-US" sz="2000" dirty="0" smtClean="0"/>
              <a:t>During the "Iron Swords" war and the evacuation of residents from the northern and southern regions, many businesses faced significant economic challenges and struggled to maintain contact with their customers.</a:t>
            </a:r>
            <a:endParaRPr lang="en-US" sz="2000" dirty="0"/>
          </a:p>
        </p:txBody>
      </p:sp>
      <p:sp>
        <p:nvSpPr>
          <p:cNvPr id="7" name="Shape 4"/>
          <p:cNvSpPr/>
          <p:nvPr/>
        </p:nvSpPr>
        <p:spPr>
          <a:xfrm>
            <a:off x="837724" y="1974652"/>
            <a:ext cx="3614618" cy="3318034"/>
          </a:xfrm>
          <a:prstGeom prst="roundRect">
            <a:avLst>
              <a:gd name="adj" fmla="val 10822"/>
            </a:avLst>
          </a:prstGeom>
          <a:solidFill>
            <a:srgbClr val="F3F3FF"/>
          </a:solidFill>
          <a:ln w="22860">
            <a:solidFill>
              <a:srgbClr val="018CE1"/>
            </a:solidFill>
            <a:prstDash val="solid"/>
          </a:ln>
        </p:spPr>
      </p:sp>
      <p:sp>
        <p:nvSpPr>
          <p:cNvPr id="9" name="Text 6"/>
          <p:cNvSpPr/>
          <p:nvPr/>
        </p:nvSpPr>
        <p:spPr>
          <a:xfrm>
            <a:off x="1019830" y="2270452"/>
            <a:ext cx="3090267" cy="1532096"/>
          </a:xfrm>
          <a:prstGeom prst="rect">
            <a:avLst/>
          </a:prstGeom>
          <a:noFill/>
          <a:ln/>
        </p:spPr>
        <p:txBody>
          <a:bodyPr wrap="square" lIns="0" tIns="0" rIns="0" bIns="0" rtlCol="0" anchor="t"/>
          <a:lstStyle/>
          <a:p>
            <a:pPr algn="l"/>
            <a:r>
              <a:rPr lang="en-US" sz="2000" b="1" dirty="0" smtClean="0"/>
              <a:t>The Need</a:t>
            </a:r>
            <a:endParaRPr lang="he-IL" sz="2000" b="1" dirty="0" smtClean="0"/>
          </a:p>
          <a:p>
            <a:pPr algn="l"/>
            <a:endParaRPr lang="en-US" sz="2000" dirty="0" smtClean="0"/>
          </a:p>
          <a:p>
            <a:pPr algn="l"/>
            <a:r>
              <a:rPr lang="en-US" sz="2000" dirty="0" smtClean="0"/>
              <a:t>The impact of the war highlighted the necessity of providing accessible information about these businesses and offering supportive tools to aid in their recovery.</a:t>
            </a:r>
            <a:endParaRPr lang="en-US" sz="2000" dirty="0"/>
          </a:p>
        </p:txBody>
      </p:sp>
      <p:sp>
        <p:nvSpPr>
          <p:cNvPr id="10" name="Shape 7"/>
          <p:cNvSpPr/>
          <p:nvPr/>
        </p:nvSpPr>
        <p:spPr>
          <a:xfrm>
            <a:off x="837724" y="5532001"/>
            <a:ext cx="7468553" cy="1785938"/>
          </a:xfrm>
          <a:prstGeom prst="roundRect">
            <a:avLst>
              <a:gd name="adj" fmla="val 20105"/>
            </a:avLst>
          </a:prstGeom>
          <a:solidFill>
            <a:srgbClr val="F3F3FF"/>
          </a:solidFill>
          <a:ln w="22860">
            <a:solidFill>
              <a:srgbClr val="DA33BF"/>
            </a:solidFill>
            <a:prstDash val="solid"/>
          </a:ln>
        </p:spPr>
      </p:sp>
      <p:sp>
        <p:nvSpPr>
          <p:cNvPr id="12" name="Text 9"/>
          <p:cNvSpPr/>
          <p:nvPr/>
        </p:nvSpPr>
        <p:spPr>
          <a:xfrm>
            <a:off x="1099899" y="5670385"/>
            <a:ext cx="6944201" cy="766048"/>
          </a:xfrm>
          <a:prstGeom prst="rect">
            <a:avLst/>
          </a:prstGeom>
          <a:noFill/>
          <a:ln/>
        </p:spPr>
        <p:txBody>
          <a:bodyPr wrap="square" lIns="0" tIns="0" rIns="0" bIns="0" rtlCol="0" anchor="t"/>
          <a:lstStyle/>
          <a:p>
            <a:pPr algn="l"/>
            <a:r>
              <a:rPr lang="en-US" sz="2000" b="1" dirty="0" smtClean="0"/>
              <a:t>The Objective</a:t>
            </a:r>
          </a:p>
          <a:p>
            <a:pPr algn="l"/>
            <a:endParaRPr lang="en-US" sz="2000" dirty="0" smtClean="0"/>
          </a:p>
          <a:p>
            <a:pPr algn="l"/>
            <a:r>
              <a:rPr lang="en-US" sz="2000" dirty="0" smtClean="0"/>
              <a:t>The development of an interactive GIS application called </a:t>
            </a:r>
            <a:r>
              <a:rPr lang="en-US" sz="2000" b="1" dirty="0" smtClean="0"/>
              <a:t>"Back On Track"</a:t>
            </a:r>
            <a:r>
              <a:rPr lang="en-US" sz="2000" dirty="0" smtClean="0"/>
              <a:t>, enabling the public to locate businesses affected by the war and supporting their economic recovery.</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1110" y="812483"/>
            <a:ext cx="6032183" cy="560546"/>
          </a:xfrm>
          <a:prstGeom prst="rect">
            <a:avLst/>
          </a:prstGeom>
          <a:noFill/>
          <a:ln/>
        </p:spPr>
        <p:txBody>
          <a:bodyPr wrap="none" lIns="0" tIns="0" rIns="0" bIns="0" rtlCol="0" anchor="t"/>
          <a:lstStyle/>
          <a:p>
            <a:pPr>
              <a:lnSpc>
                <a:spcPts val="4400"/>
              </a:lnSpc>
            </a:pPr>
            <a:r>
              <a:rPr lang="en-US" sz="3600" b="1" dirty="0" smtClean="0">
                <a:latin typeface="Segoe UI Semilight" panose="020B0402040204020203" pitchFamily="34" charset="0"/>
                <a:cs typeface="Segoe UI Semilight" panose="020B0402040204020203" pitchFamily="34" charset="0"/>
              </a:rPr>
              <a:t>System Overview – Application Nature</a:t>
            </a:r>
            <a:endParaRPr lang="en-US" sz="3500" b="1" dirty="0">
              <a:latin typeface="Segoe UI Semilight" panose="020B0402040204020203" pitchFamily="34" charset="0"/>
              <a:cs typeface="Segoe UI Semilight" panose="020B0402040204020203" pitchFamily="34" charset="0"/>
            </a:endParaRPr>
          </a:p>
        </p:txBody>
      </p:sp>
      <p:sp>
        <p:nvSpPr>
          <p:cNvPr id="4" name="Shape 1"/>
          <p:cNvSpPr/>
          <p:nvPr/>
        </p:nvSpPr>
        <p:spPr>
          <a:xfrm>
            <a:off x="5891986" y="1592910"/>
            <a:ext cx="22860" cy="5758220"/>
          </a:xfrm>
          <a:prstGeom prst="roundRect">
            <a:avLst>
              <a:gd name="adj" fmla="val 1250868"/>
            </a:avLst>
          </a:prstGeom>
          <a:solidFill>
            <a:srgbClr val="000000">
              <a:alpha val="8000"/>
            </a:srgbClr>
          </a:solidFill>
          <a:ln/>
        </p:spPr>
      </p:sp>
      <p:sp>
        <p:nvSpPr>
          <p:cNvPr id="5" name="Shape 2"/>
          <p:cNvSpPr/>
          <p:nvPr/>
        </p:nvSpPr>
        <p:spPr>
          <a:xfrm>
            <a:off x="6367936" y="1881684"/>
            <a:ext cx="667107" cy="22860"/>
          </a:xfrm>
          <a:prstGeom prst="roundRect">
            <a:avLst>
              <a:gd name="adj" fmla="val 1250868"/>
            </a:avLst>
          </a:prstGeom>
          <a:solidFill>
            <a:srgbClr val="2D4DF2"/>
          </a:solidFill>
          <a:ln/>
        </p:spPr>
      </p:sp>
      <p:sp>
        <p:nvSpPr>
          <p:cNvPr id="6" name="Shape 3"/>
          <p:cNvSpPr/>
          <p:nvPr/>
        </p:nvSpPr>
        <p:spPr>
          <a:xfrm>
            <a:off x="5939075" y="1679206"/>
            <a:ext cx="428863" cy="428863"/>
          </a:xfrm>
          <a:prstGeom prst="roundRect">
            <a:avLst>
              <a:gd name="adj" fmla="val 66676"/>
            </a:avLst>
          </a:prstGeom>
          <a:solidFill>
            <a:srgbClr val="F3F3FF"/>
          </a:solidFill>
          <a:ln w="22860">
            <a:solidFill>
              <a:srgbClr val="2D4DF2"/>
            </a:solidFill>
            <a:prstDash val="solid"/>
          </a:ln>
        </p:spPr>
      </p:sp>
      <p:sp>
        <p:nvSpPr>
          <p:cNvPr id="7" name="Text 4"/>
          <p:cNvSpPr/>
          <p:nvPr/>
        </p:nvSpPr>
        <p:spPr>
          <a:xfrm>
            <a:off x="6072781" y="1759096"/>
            <a:ext cx="161449" cy="269081"/>
          </a:xfrm>
          <a:prstGeom prst="rect">
            <a:avLst/>
          </a:prstGeom>
          <a:noFill/>
          <a:ln/>
        </p:spPr>
        <p:txBody>
          <a:bodyPr wrap="none" lIns="0" tIns="0" rIns="0" bIns="0" rtlCol="0" anchor="t"/>
          <a:lstStyle/>
          <a:p>
            <a:pPr marL="0" indent="0" algn="ctr">
              <a:lnSpc>
                <a:spcPts val="2100"/>
              </a:lnSpc>
              <a:buNone/>
            </a:pPr>
            <a:r>
              <a:rPr lang="en-US" sz="2100" dirty="0">
                <a:solidFill>
                  <a:srgbClr val="00002E"/>
                </a:solidFill>
                <a:latin typeface="Nunito Semi Bold" pitchFamily="34" charset="0"/>
                <a:ea typeface="Nunito Semi Bold" pitchFamily="34" charset="-122"/>
                <a:cs typeface="Nunito Semi Bold" pitchFamily="34" charset="-120"/>
              </a:rPr>
              <a:t>1</a:t>
            </a:r>
            <a:endParaRPr lang="en-US" sz="2100" dirty="0"/>
          </a:p>
        </p:txBody>
      </p:sp>
      <p:sp>
        <p:nvSpPr>
          <p:cNvPr id="8" name="Text 5"/>
          <p:cNvSpPr/>
          <p:nvPr/>
        </p:nvSpPr>
        <p:spPr>
          <a:xfrm>
            <a:off x="6367938" y="1767721"/>
            <a:ext cx="2242661" cy="280392"/>
          </a:xfrm>
          <a:prstGeom prst="rect">
            <a:avLst/>
          </a:prstGeom>
          <a:noFill/>
          <a:ln/>
        </p:spPr>
        <p:txBody>
          <a:bodyPr wrap="none" lIns="0" tIns="0" rIns="0" bIns="0" rtlCol="0" anchor="t"/>
          <a:lstStyle/>
          <a:p>
            <a:pPr>
              <a:lnSpc>
                <a:spcPts val="2200"/>
              </a:lnSpc>
            </a:pPr>
            <a:r>
              <a:rPr lang="en-US" sz="1600" b="1" dirty="0" smtClean="0"/>
              <a:t>Application Type</a:t>
            </a:r>
            <a:endParaRPr lang="en-US" sz="1750" b="1" dirty="0"/>
          </a:p>
        </p:txBody>
      </p:sp>
      <p:sp>
        <p:nvSpPr>
          <p:cNvPr id="9" name="Text 6"/>
          <p:cNvSpPr/>
          <p:nvPr/>
        </p:nvSpPr>
        <p:spPr>
          <a:xfrm>
            <a:off x="7201971" y="2179082"/>
            <a:ext cx="6475452" cy="914757"/>
          </a:xfrm>
          <a:prstGeom prst="rect">
            <a:avLst/>
          </a:prstGeom>
          <a:noFill/>
          <a:ln/>
        </p:spPr>
        <p:txBody>
          <a:bodyPr wrap="square" lIns="0" tIns="0" rIns="0" bIns="0" rtlCol="0" anchor="t"/>
          <a:lstStyle/>
          <a:p>
            <a:pPr algn="l">
              <a:lnSpc>
                <a:spcPts val="2400"/>
              </a:lnSpc>
            </a:pPr>
            <a:r>
              <a:rPr lang="en-US" sz="1600" dirty="0" smtClean="0"/>
              <a:t>The </a:t>
            </a:r>
            <a:r>
              <a:rPr lang="en-US" sz="1600" b="1" dirty="0" smtClean="0"/>
              <a:t>"Back On Track"</a:t>
            </a:r>
            <a:r>
              <a:rPr lang="en-US" sz="1600" dirty="0" smtClean="0"/>
              <a:t> application will be developed as a </a:t>
            </a:r>
            <a:r>
              <a:rPr lang="en-US" sz="1600" b="1" dirty="0" smtClean="0"/>
              <a:t>responsive web application</a:t>
            </a:r>
            <a:r>
              <a:rPr lang="en-US" sz="1600" dirty="0" smtClean="0"/>
              <a:t> using </a:t>
            </a:r>
            <a:r>
              <a:rPr lang="en-US" sz="1600" b="1" dirty="0" smtClean="0"/>
              <a:t>HTML, CSS, and JavaScript</a:t>
            </a:r>
            <a:r>
              <a:rPr lang="en-US" sz="1600" dirty="0" smtClean="0"/>
              <a:t> on the client side. The server-side logic will utilize </a:t>
            </a:r>
            <a:r>
              <a:rPr lang="en-US" sz="1600" b="1" dirty="0" smtClean="0"/>
              <a:t>Node.js</a:t>
            </a:r>
            <a:r>
              <a:rPr lang="en-US" sz="1600" dirty="0" smtClean="0"/>
              <a:t> to handle requests and efficiently manage data flow.</a:t>
            </a:r>
            <a:endParaRPr lang="en-US" sz="1500" dirty="0"/>
          </a:p>
        </p:txBody>
      </p:sp>
      <p:sp>
        <p:nvSpPr>
          <p:cNvPr id="10" name="Shape 7"/>
          <p:cNvSpPr/>
          <p:nvPr/>
        </p:nvSpPr>
        <p:spPr>
          <a:xfrm>
            <a:off x="6362896" y="4079261"/>
            <a:ext cx="667107" cy="22860"/>
          </a:xfrm>
          <a:prstGeom prst="roundRect">
            <a:avLst>
              <a:gd name="adj" fmla="val 1250868"/>
            </a:avLst>
          </a:prstGeom>
          <a:solidFill>
            <a:srgbClr val="018CE1"/>
          </a:solidFill>
          <a:ln/>
        </p:spPr>
      </p:sp>
      <p:sp>
        <p:nvSpPr>
          <p:cNvPr id="11" name="Shape 8"/>
          <p:cNvSpPr/>
          <p:nvPr/>
        </p:nvSpPr>
        <p:spPr>
          <a:xfrm>
            <a:off x="5934033" y="3887690"/>
            <a:ext cx="428863" cy="428863"/>
          </a:xfrm>
          <a:prstGeom prst="roundRect">
            <a:avLst>
              <a:gd name="adj" fmla="val 66676"/>
            </a:avLst>
          </a:prstGeom>
          <a:solidFill>
            <a:srgbClr val="F3F3FF"/>
          </a:solidFill>
          <a:ln w="22860">
            <a:solidFill>
              <a:srgbClr val="018CE1"/>
            </a:solidFill>
            <a:prstDash val="solid"/>
          </a:ln>
        </p:spPr>
      </p:sp>
      <p:sp>
        <p:nvSpPr>
          <p:cNvPr id="12" name="Text 9"/>
          <p:cNvSpPr/>
          <p:nvPr/>
        </p:nvSpPr>
        <p:spPr>
          <a:xfrm>
            <a:off x="6072782" y="3980259"/>
            <a:ext cx="161449" cy="269081"/>
          </a:xfrm>
          <a:prstGeom prst="rect">
            <a:avLst/>
          </a:prstGeom>
          <a:noFill/>
          <a:ln/>
        </p:spPr>
        <p:txBody>
          <a:bodyPr wrap="none" lIns="0" tIns="0" rIns="0" bIns="0" rtlCol="0" anchor="t"/>
          <a:lstStyle/>
          <a:p>
            <a:pPr marL="0" indent="0" algn="ctr">
              <a:lnSpc>
                <a:spcPts val="2100"/>
              </a:lnSpc>
              <a:buNone/>
            </a:pPr>
            <a:r>
              <a:rPr lang="en-US" sz="2100" dirty="0">
                <a:solidFill>
                  <a:srgbClr val="00002E"/>
                </a:solidFill>
                <a:latin typeface="Nunito Semi Bold" pitchFamily="34" charset="0"/>
                <a:ea typeface="Nunito Semi Bold" pitchFamily="34" charset="-122"/>
                <a:cs typeface="Nunito Semi Bold" pitchFamily="34" charset="-120"/>
              </a:rPr>
              <a:t>2</a:t>
            </a:r>
            <a:endParaRPr lang="en-US" sz="2100" dirty="0"/>
          </a:p>
        </p:txBody>
      </p:sp>
      <p:sp>
        <p:nvSpPr>
          <p:cNvPr id="13" name="Text 10"/>
          <p:cNvSpPr/>
          <p:nvPr/>
        </p:nvSpPr>
        <p:spPr>
          <a:xfrm>
            <a:off x="6898381" y="3950495"/>
            <a:ext cx="2242661" cy="280392"/>
          </a:xfrm>
          <a:prstGeom prst="rect">
            <a:avLst/>
          </a:prstGeom>
          <a:noFill/>
          <a:ln/>
        </p:spPr>
        <p:txBody>
          <a:bodyPr wrap="none" lIns="0" tIns="0" rIns="0" bIns="0" rtlCol="0" anchor="t"/>
          <a:lstStyle/>
          <a:p>
            <a:pPr>
              <a:lnSpc>
                <a:spcPts val="2200"/>
              </a:lnSpc>
            </a:pPr>
            <a:r>
              <a:rPr lang="en-US" sz="1600" b="1" dirty="0" smtClean="0"/>
              <a:t>Geographic Component</a:t>
            </a:r>
            <a:endParaRPr lang="en-US" sz="1750" b="1" dirty="0"/>
          </a:p>
        </p:txBody>
      </p:sp>
      <p:sp>
        <p:nvSpPr>
          <p:cNvPr id="14" name="Text 11"/>
          <p:cNvSpPr/>
          <p:nvPr/>
        </p:nvSpPr>
        <p:spPr>
          <a:xfrm>
            <a:off x="7144027" y="4303753"/>
            <a:ext cx="6475452" cy="914757"/>
          </a:xfrm>
          <a:prstGeom prst="rect">
            <a:avLst/>
          </a:prstGeom>
          <a:noFill/>
          <a:ln/>
        </p:spPr>
        <p:txBody>
          <a:bodyPr wrap="square" lIns="0" tIns="0" rIns="0" bIns="0" rtlCol="0" anchor="t"/>
          <a:lstStyle/>
          <a:p>
            <a:pPr algn="l">
              <a:lnSpc>
                <a:spcPts val="2400"/>
              </a:lnSpc>
            </a:pPr>
            <a:r>
              <a:rPr lang="en-US" sz="1600" dirty="0" smtClean="0"/>
              <a:t>The application will utilize the </a:t>
            </a:r>
            <a:r>
              <a:rPr lang="en-US" sz="1600" b="1" dirty="0" smtClean="0"/>
              <a:t>Leaflet.js</a:t>
            </a:r>
            <a:r>
              <a:rPr lang="en-US" sz="1600" dirty="0" smtClean="0"/>
              <a:t> library for rendering interactive maps and will use </a:t>
            </a:r>
            <a:r>
              <a:rPr lang="en-US" sz="1600" b="1" dirty="0" err="1" smtClean="0"/>
              <a:t>OpenStreetMap</a:t>
            </a:r>
            <a:r>
              <a:rPr lang="en-US" sz="1600" b="1" dirty="0" smtClean="0"/>
              <a:t> (OSM)</a:t>
            </a:r>
            <a:r>
              <a:rPr lang="en-US" sz="1600" dirty="0" smtClean="0"/>
              <a:t> as the mapping service. </a:t>
            </a:r>
            <a:r>
              <a:rPr lang="en-US" sz="1600" b="1" dirty="0" smtClean="0"/>
              <a:t>Geolocation APIs</a:t>
            </a:r>
            <a:r>
              <a:rPr lang="en-US" sz="1600" dirty="0" smtClean="0"/>
              <a:t> will enable the application to detect the user's location and dynamically display relevant businesses.</a:t>
            </a:r>
            <a:endParaRPr lang="en-US" sz="1500" dirty="0"/>
          </a:p>
        </p:txBody>
      </p:sp>
      <p:sp>
        <p:nvSpPr>
          <p:cNvPr id="15" name="Shape 12"/>
          <p:cNvSpPr/>
          <p:nvPr/>
        </p:nvSpPr>
        <p:spPr>
          <a:xfrm>
            <a:off x="6367938" y="5962053"/>
            <a:ext cx="667107" cy="22860"/>
          </a:xfrm>
          <a:prstGeom prst="roundRect">
            <a:avLst>
              <a:gd name="adj" fmla="val 1250868"/>
            </a:avLst>
          </a:prstGeom>
          <a:solidFill>
            <a:srgbClr val="DA33BF"/>
          </a:solidFill>
          <a:ln/>
        </p:spPr>
      </p:sp>
      <p:sp>
        <p:nvSpPr>
          <p:cNvPr id="16" name="Shape 13"/>
          <p:cNvSpPr/>
          <p:nvPr/>
        </p:nvSpPr>
        <p:spPr>
          <a:xfrm>
            <a:off x="5934032" y="5770482"/>
            <a:ext cx="428863" cy="428863"/>
          </a:xfrm>
          <a:prstGeom prst="roundRect">
            <a:avLst>
              <a:gd name="adj" fmla="val 66676"/>
            </a:avLst>
          </a:prstGeom>
          <a:solidFill>
            <a:srgbClr val="F3F3FF"/>
          </a:solidFill>
          <a:ln w="22860">
            <a:solidFill>
              <a:srgbClr val="DA33BF"/>
            </a:solidFill>
            <a:prstDash val="solid"/>
          </a:ln>
        </p:spPr>
      </p:sp>
      <p:sp>
        <p:nvSpPr>
          <p:cNvPr id="17" name="Text 14"/>
          <p:cNvSpPr/>
          <p:nvPr/>
        </p:nvSpPr>
        <p:spPr>
          <a:xfrm>
            <a:off x="6061912" y="5860809"/>
            <a:ext cx="161449" cy="269081"/>
          </a:xfrm>
          <a:prstGeom prst="rect">
            <a:avLst/>
          </a:prstGeom>
          <a:noFill/>
          <a:ln/>
        </p:spPr>
        <p:txBody>
          <a:bodyPr wrap="none" lIns="0" tIns="0" rIns="0" bIns="0" rtlCol="0" anchor="t"/>
          <a:lstStyle/>
          <a:p>
            <a:pPr marL="0" indent="0" algn="ctr">
              <a:lnSpc>
                <a:spcPts val="2100"/>
              </a:lnSpc>
              <a:buNone/>
            </a:pPr>
            <a:r>
              <a:rPr lang="en-US" sz="2100" dirty="0">
                <a:solidFill>
                  <a:srgbClr val="00002E"/>
                </a:solidFill>
                <a:latin typeface="Nunito Semi Bold" pitchFamily="34" charset="0"/>
                <a:ea typeface="Nunito Semi Bold" pitchFamily="34" charset="-122"/>
                <a:cs typeface="Nunito Semi Bold" pitchFamily="34" charset="-120"/>
              </a:rPr>
              <a:t>3</a:t>
            </a:r>
            <a:endParaRPr lang="en-US" sz="2100" dirty="0"/>
          </a:p>
        </p:txBody>
      </p:sp>
      <p:sp>
        <p:nvSpPr>
          <p:cNvPr id="18" name="Text 15"/>
          <p:cNvSpPr/>
          <p:nvPr/>
        </p:nvSpPr>
        <p:spPr>
          <a:xfrm>
            <a:off x="5688449" y="5821857"/>
            <a:ext cx="2242661" cy="280392"/>
          </a:xfrm>
          <a:prstGeom prst="rect">
            <a:avLst/>
          </a:prstGeom>
          <a:noFill/>
          <a:ln/>
        </p:spPr>
        <p:txBody>
          <a:bodyPr wrap="none" lIns="0" tIns="0" rIns="0" bIns="0" rtlCol="0" anchor="t"/>
          <a:lstStyle/>
          <a:p>
            <a:pPr>
              <a:lnSpc>
                <a:spcPts val="2200"/>
              </a:lnSpc>
            </a:pPr>
            <a:r>
              <a:rPr lang="en-US" sz="1600" b="1" dirty="0" smtClean="0"/>
              <a:t>Database</a:t>
            </a:r>
            <a:endParaRPr lang="en-US" sz="1750" b="1" dirty="0"/>
          </a:p>
        </p:txBody>
      </p:sp>
      <p:sp>
        <p:nvSpPr>
          <p:cNvPr id="19" name="Text 16"/>
          <p:cNvSpPr/>
          <p:nvPr/>
        </p:nvSpPr>
        <p:spPr>
          <a:xfrm>
            <a:off x="7282696" y="6428424"/>
            <a:ext cx="6475452" cy="1219676"/>
          </a:xfrm>
          <a:prstGeom prst="rect">
            <a:avLst/>
          </a:prstGeom>
          <a:noFill/>
          <a:ln/>
        </p:spPr>
        <p:txBody>
          <a:bodyPr wrap="square" lIns="0" tIns="0" rIns="0" bIns="0" rtlCol="0" anchor="t"/>
          <a:lstStyle/>
          <a:p>
            <a:pPr marL="0" indent="0" algn="r">
              <a:lnSpc>
                <a:spcPts val="2400"/>
              </a:lnSpc>
              <a:buNone/>
            </a:pPr>
            <a:endParaRPr lang="en-US" sz="1500" dirty="0"/>
          </a:p>
        </p:txBody>
      </p:sp>
      <p:sp>
        <p:nvSpPr>
          <p:cNvPr id="20" name="TextBox 19"/>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sp>
        <p:nvSpPr>
          <p:cNvPr id="23" name="מלבן 22"/>
          <p:cNvSpPr/>
          <p:nvPr/>
        </p:nvSpPr>
        <p:spPr>
          <a:xfrm>
            <a:off x="7035045" y="6204703"/>
            <a:ext cx="7315200" cy="1077218"/>
          </a:xfrm>
          <a:prstGeom prst="rect">
            <a:avLst/>
          </a:prstGeom>
        </p:spPr>
        <p:txBody>
          <a:bodyPr>
            <a:spAutoFit/>
          </a:bodyPr>
          <a:lstStyle/>
          <a:p>
            <a:pPr algn="l"/>
            <a:r>
              <a:rPr lang="en-US" sz="1600" dirty="0" smtClean="0"/>
              <a:t>The project will utilize a </a:t>
            </a:r>
            <a:r>
              <a:rPr lang="en-US" sz="1600" dirty="0" err="1" smtClean="0"/>
              <a:t>GeoJSON</a:t>
            </a:r>
            <a:r>
              <a:rPr lang="en-US" sz="1600" dirty="0" smtClean="0"/>
              <a:t> file to manage spatial data and business attributes. The data will be enriched and regularly updated using web scraping tools such as Puppeteer, combined with the </a:t>
            </a:r>
            <a:r>
              <a:rPr lang="en-US" sz="1600" dirty="0" err="1" smtClean="0"/>
              <a:t>Geopy</a:t>
            </a:r>
            <a:r>
              <a:rPr lang="en-US" sz="1600" dirty="0" smtClean="0"/>
              <a:t> library for geocoding. For analyzing external datasets, the </a:t>
            </a:r>
            <a:r>
              <a:rPr lang="en-US" sz="1600" dirty="0" err="1" smtClean="0"/>
              <a:t>PapaParse</a:t>
            </a:r>
            <a:r>
              <a:rPr lang="en-US" sz="1600" dirty="0" smtClean="0"/>
              <a:t> library will be used to process CSV inputs when needed.</a:t>
            </a:r>
            <a:endParaRPr lang="he-IL" sz="1600" dirty="0"/>
          </a:p>
        </p:txBody>
      </p:sp>
      <p:pic>
        <p:nvPicPr>
          <p:cNvPr id="24" name="תמונה 23"/>
          <p:cNvPicPr>
            <a:picLocks noChangeAspect="1"/>
          </p:cNvPicPr>
          <p:nvPr/>
        </p:nvPicPr>
        <p:blipFill rotWithShape="1">
          <a:blip r:embed="rId3"/>
          <a:srcRect t="6871" b="17645"/>
          <a:stretch/>
        </p:blipFill>
        <p:spPr>
          <a:xfrm>
            <a:off x="-3356" y="-8237"/>
            <a:ext cx="5797853" cy="82378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7262"/>
          </a:xfrm>
          <a:prstGeom prst="rect">
            <a:avLst/>
          </a:prstGeom>
        </p:spPr>
      </p:pic>
      <p:sp>
        <p:nvSpPr>
          <p:cNvPr id="3" name="Text 0"/>
          <p:cNvSpPr/>
          <p:nvPr/>
        </p:nvSpPr>
        <p:spPr>
          <a:xfrm>
            <a:off x="-1672378" y="3099138"/>
            <a:ext cx="5378410" cy="672227"/>
          </a:xfrm>
          <a:prstGeom prst="rect">
            <a:avLst/>
          </a:prstGeom>
          <a:noFill/>
          <a:ln/>
        </p:spPr>
        <p:txBody>
          <a:bodyPr wrap="none" lIns="0" tIns="0" rIns="0" bIns="0" rtlCol="0" anchor="t"/>
          <a:lstStyle/>
          <a:p>
            <a:pPr>
              <a:lnSpc>
                <a:spcPts val="5250"/>
              </a:lnSpc>
            </a:pPr>
            <a:r>
              <a:rPr lang="en-US" sz="4400" b="1" dirty="0" smtClean="0"/>
              <a:t>System Users</a:t>
            </a:r>
            <a:endParaRPr lang="en-US" sz="4200" b="1" dirty="0"/>
          </a:p>
        </p:txBody>
      </p:sp>
      <p:pic>
        <p:nvPicPr>
          <p:cNvPr id="4" name="Image 1" descr="preencoded.png"/>
          <p:cNvPicPr>
            <a:picLocks noChangeAspect="1"/>
          </p:cNvPicPr>
          <p:nvPr/>
        </p:nvPicPr>
        <p:blipFill>
          <a:blip r:embed="rId4"/>
          <a:stretch>
            <a:fillRect/>
          </a:stretch>
        </p:blipFill>
        <p:spPr>
          <a:xfrm>
            <a:off x="9752259" y="4599637"/>
            <a:ext cx="571381" cy="571381"/>
          </a:xfrm>
          <a:prstGeom prst="rect">
            <a:avLst/>
          </a:prstGeom>
        </p:spPr>
      </p:pic>
      <p:sp>
        <p:nvSpPr>
          <p:cNvPr id="5" name="Text 1"/>
          <p:cNvSpPr/>
          <p:nvPr/>
        </p:nvSpPr>
        <p:spPr>
          <a:xfrm>
            <a:off x="8801338" y="5369183"/>
            <a:ext cx="2689146" cy="336113"/>
          </a:xfrm>
          <a:prstGeom prst="rect">
            <a:avLst/>
          </a:prstGeom>
          <a:noFill/>
          <a:ln/>
        </p:spPr>
        <p:txBody>
          <a:bodyPr wrap="none" lIns="0" tIns="0" rIns="0" bIns="0" rtlCol="0" anchor="t"/>
          <a:lstStyle/>
          <a:p>
            <a:pPr>
              <a:lnSpc>
                <a:spcPts val="2600"/>
              </a:lnSpc>
            </a:pPr>
            <a:r>
              <a:rPr lang="en-US" sz="2400" b="1" dirty="0" smtClean="0"/>
              <a:t>General Users</a:t>
            </a:r>
            <a:endParaRPr lang="en-US" sz="2100" b="1" dirty="0"/>
          </a:p>
        </p:txBody>
      </p:sp>
      <p:sp>
        <p:nvSpPr>
          <p:cNvPr id="6" name="Text 2"/>
          <p:cNvSpPr/>
          <p:nvPr/>
        </p:nvSpPr>
        <p:spPr>
          <a:xfrm>
            <a:off x="9752259" y="5750149"/>
            <a:ext cx="4575535" cy="1828800"/>
          </a:xfrm>
          <a:prstGeom prst="rect">
            <a:avLst/>
          </a:prstGeom>
          <a:noFill/>
          <a:ln/>
        </p:spPr>
        <p:txBody>
          <a:bodyPr wrap="square" lIns="0" tIns="0" rIns="0" bIns="0" rtlCol="0" anchor="t"/>
          <a:lstStyle/>
          <a:p>
            <a:pPr algn="l">
              <a:lnSpc>
                <a:spcPts val="2850"/>
              </a:lnSpc>
            </a:pPr>
            <a:r>
              <a:rPr lang="en-US" sz="1600" dirty="0" smtClean="0"/>
              <a:t>The general public can access the application </a:t>
            </a:r>
            <a:r>
              <a:rPr lang="en-US" sz="1600" b="1" dirty="0" smtClean="0"/>
              <a:t>without the need for registration or login</a:t>
            </a:r>
            <a:r>
              <a:rPr lang="en-US" sz="1600" dirty="0" smtClean="0"/>
              <a:t>, allowing them to search for businesses and use the available filters. However, if a user wishes to </a:t>
            </a:r>
            <a:r>
              <a:rPr lang="en-US" sz="1600" b="1" dirty="0" smtClean="0"/>
              <a:t>rate a business or leave a review</a:t>
            </a:r>
            <a:r>
              <a:rPr lang="en-US" sz="1600" dirty="0" smtClean="0"/>
              <a:t>, they will be required to register.</a:t>
            </a:r>
            <a:endParaRPr lang="en-US" sz="1750" dirty="0"/>
          </a:p>
        </p:txBody>
      </p:sp>
      <p:pic>
        <p:nvPicPr>
          <p:cNvPr id="7" name="Image 2" descr="preencoded.png"/>
          <p:cNvPicPr>
            <a:picLocks noChangeAspect="1"/>
          </p:cNvPicPr>
          <p:nvPr/>
        </p:nvPicPr>
        <p:blipFill>
          <a:blip r:embed="rId5"/>
          <a:stretch>
            <a:fillRect/>
          </a:stretch>
        </p:blipFill>
        <p:spPr>
          <a:xfrm>
            <a:off x="5435969" y="4599637"/>
            <a:ext cx="571381" cy="571381"/>
          </a:xfrm>
          <a:prstGeom prst="rect">
            <a:avLst/>
          </a:prstGeom>
        </p:spPr>
      </p:pic>
      <p:sp>
        <p:nvSpPr>
          <p:cNvPr id="8" name="Text 3"/>
          <p:cNvSpPr/>
          <p:nvPr/>
        </p:nvSpPr>
        <p:spPr>
          <a:xfrm>
            <a:off x="4915019" y="5369182"/>
            <a:ext cx="2689146" cy="336113"/>
          </a:xfrm>
          <a:prstGeom prst="rect">
            <a:avLst/>
          </a:prstGeom>
          <a:noFill/>
          <a:ln/>
        </p:spPr>
        <p:txBody>
          <a:bodyPr wrap="none" lIns="0" tIns="0" rIns="0" bIns="0" rtlCol="0" anchor="t"/>
          <a:lstStyle/>
          <a:p>
            <a:pPr>
              <a:lnSpc>
                <a:spcPts val="2600"/>
              </a:lnSpc>
            </a:pPr>
            <a:r>
              <a:rPr lang="en-US" sz="2400" b="1" dirty="0" smtClean="0"/>
              <a:t>Business Owners</a:t>
            </a:r>
            <a:endParaRPr lang="en-US" sz="2100" b="1" dirty="0"/>
          </a:p>
        </p:txBody>
      </p:sp>
      <p:sp>
        <p:nvSpPr>
          <p:cNvPr id="9" name="Text 4"/>
          <p:cNvSpPr/>
          <p:nvPr/>
        </p:nvSpPr>
        <p:spPr>
          <a:xfrm>
            <a:off x="5376142" y="5750149"/>
            <a:ext cx="4114919" cy="1463040"/>
          </a:xfrm>
          <a:prstGeom prst="rect">
            <a:avLst/>
          </a:prstGeom>
          <a:noFill/>
          <a:ln/>
        </p:spPr>
        <p:txBody>
          <a:bodyPr wrap="square" lIns="0" tIns="0" rIns="0" bIns="0" rtlCol="0" anchor="t"/>
          <a:lstStyle/>
          <a:p>
            <a:pPr algn="l">
              <a:lnSpc>
                <a:spcPts val="2850"/>
              </a:lnSpc>
            </a:pPr>
            <a:r>
              <a:rPr lang="en-US" sz="1600" dirty="0" smtClean="0"/>
              <a:t>Business owners who have been affected can </a:t>
            </a:r>
            <a:r>
              <a:rPr lang="en-US" sz="1600" b="1" dirty="0" smtClean="0"/>
              <a:t>register and add their business details</a:t>
            </a:r>
            <a:r>
              <a:rPr lang="en-US" sz="1600" dirty="0" smtClean="0"/>
              <a:t> to the application, update their information as needed, and highlight special offers or services.</a:t>
            </a:r>
            <a:endParaRPr lang="en-US" sz="1750" dirty="0"/>
          </a:p>
        </p:txBody>
      </p:sp>
      <p:pic>
        <p:nvPicPr>
          <p:cNvPr id="10" name="Image 3" descr="preencoded.png"/>
          <p:cNvPicPr>
            <a:picLocks noChangeAspect="1"/>
          </p:cNvPicPr>
          <p:nvPr/>
        </p:nvPicPr>
        <p:blipFill>
          <a:blip r:embed="rId6"/>
          <a:stretch>
            <a:fillRect/>
          </a:stretch>
        </p:blipFill>
        <p:spPr>
          <a:xfrm>
            <a:off x="1016827" y="4599636"/>
            <a:ext cx="571381" cy="571381"/>
          </a:xfrm>
          <a:prstGeom prst="rect">
            <a:avLst/>
          </a:prstGeom>
        </p:spPr>
      </p:pic>
      <p:sp>
        <p:nvSpPr>
          <p:cNvPr id="11" name="Text 5"/>
          <p:cNvSpPr/>
          <p:nvPr/>
        </p:nvSpPr>
        <p:spPr>
          <a:xfrm>
            <a:off x="1104083" y="5369181"/>
            <a:ext cx="2689146" cy="336113"/>
          </a:xfrm>
          <a:prstGeom prst="rect">
            <a:avLst/>
          </a:prstGeom>
          <a:noFill/>
          <a:ln/>
        </p:spPr>
        <p:txBody>
          <a:bodyPr wrap="none" lIns="0" tIns="0" rIns="0" bIns="0" rtlCol="0" anchor="t"/>
          <a:lstStyle/>
          <a:p>
            <a:r>
              <a:rPr lang="en-US" sz="2400" b="1" dirty="0" smtClean="0"/>
              <a:t>System Administrator</a:t>
            </a:r>
            <a:endParaRPr lang="he-IL" sz="2400" b="1" dirty="0"/>
          </a:p>
        </p:txBody>
      </p:sp>
      <p:sp>
        <p:nvSpPr>
          <p:cNvPr id="12" name="Text 6"/>
          <p:cNvSpPr/>
          <p:nvPr/>
        </p:nvSpPr>
        <p:spPr>
          <a:xfrm>
            <a:off x="799981" y="5771281"/>
            <a:ext cx="4115038" cy="1097280"/>
          </a:xfrm>
          <a:prstGeom prst="rect">
            <a:avLst/>
          </a:prstGeom>
          <a:noFill/>
          <a:ln/>
        </p:spPr>
        <p:txBody>
          <a:bodyPr wrap="square" lIns="0" tIns="0" rIns="0" bIns="0" rtlCol="0" anchor="t"/>
          <a:lstStyle/>
          <a:p>
            <a:pPr algn="l">
              <a:lnSpc>
                <a:spcPts val="2850"/>
              </a:lnSpc>
            </a:pPr>
            <a:r>
              <a:rPr lang="en-US" sz="1600" dirty="0" smtClean="0"/>
              <a:t>System administrators will have </a:t>
            </a:r>
            <a:r>
              <a:rPr lang="en-US" sz="1600" b="1" dirty="0" smtClean="0"/>
              <a:t>access to the code only</a:t>
            </a:r>
            <a:r>
              <a:rPr lang="en-US" sz="1600" dirty="0" smtClean="0"/>
              <a:t>, allowing them to make changes and updates at the infrastructure level of the application.</a:t>
            </a:r>
            <a:endParaRPr lang="en-US" sz="1750" dirty="0"/>
          </a:p>
        </p:txBody>
      </p:sp>
      <p:sp>
        <p:nvSpPr>
          <p:cNvPr id="13" name="TextBox 12"/>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sp>
        <p:nvSpPr>
          <p:cNvPr id="14" name="Text 0"/>
          <p:cNvSpPr/>
          <p:nvPr/>
        </p:nvSpPr>
        <p:spPr>
          <a:xfrm>
            <a:off x="-647190" y="3627210"/>
            <a:ext cx="9981656" cy="672227"/>
          </a:xfrm>
          <a:prstGeom prst="rect">
            <a:avLst/>
          </a:prstGeom>
          <a:noFill/>
          <a:ln/>
        </p:spPr>
        <p:txBody>
          <a:bodyPr wrap="none" lIns="0" tIns="0" rIns="0" bIns="0" rtlCol="0" anchor="t"/>
          <a:lstStyle/>
          <a:p>
            <a:pPr>
              <a:lnSpc>
                <a:spcPts val="5250"/>
              </a:lnSpc>
            </a:pPr>
            <a:r>
              <a:rPr lang="en-US" dirty="0" smtClean="0">
                <a:solidFill>
                  <a:srgbClr val="FF0000"/>
                </a:solidFill>
              </a:rPr>
              <a:t>Not implemented due to time constraints, as previously stated in the specification document.</a:t>
            </a:r>
            <a:endParaRPr lang="en-US" b="1" dirty="0">
              <a:solidFill>
                <a:srgbClr val="FF0000"/>
              </a:solidFill>
            </a:endParaRPr>
          </a:p>
        </p:txBody>
      </p:sp>
      <p:pic>
        <p:nvPicPr>
          <p:cNvPr id="16" name="תמונה 15"/>
          <p:cNvPicPr>
            <a:picLocks noChangeAspect="1"/>
          </p:cNvPicPr>
          <p:nvPr/>
        </p:nvPicPr>
        <p:blipFill rotWithShape="1">
          <a:blip r:embed="rId7"/>
          <a:srcRect l="17264" r="17034" b="5321"/>
          <a:stretch/>
        </p:blipFill>
        <p:spPr>
          <a:xfrm>
            <a:off x="6001577" y="1541455"/>
            <a:ext cx="2799761" cy="2063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736324" y="749010"/>
            <a:ext cx="6441519" cy="583525"/>
          </a:xfrm>
          <a:prstGeom prst="rect">
            <a:avLst/>
          </a:prstGeom>
          <a:noFill/>
          <a:ln/>
        </p:spPr>
        <p:txBody>
          <a:bodyPr wrap="none" lIns="0" tIns="0" rIns="0" bIns="0" rtlCol="0" anchor="t"/>
          <a:lstStyle/>
          <a:p>
            <a:pPr>
              <a:lnSpc>
                <a:spcPts val="4550"/>
              </a:lnSpc>
            </a:pPr>
            <a:r>
              <a:rPr lang="en-US" sz="4000" b="1" dirty="0" smtClean="0"/>
              <a:t>Application Features – Business Search</a:t>
            </a:r>
            <a:endParaRPr lang="en-US" sz="3650" b="1" dirty="0"/>
          </a:p>
        </p:txBody>
      </p:sp>
      <p:sp>
        <p:nvSpPr>
          <p:cNvPr id="4" name="Shape 1"/>
          <p:cNvSpPr/>
          <p:nvPr/>
        </p:nvSpPr>
        <p:spPr>
          <a:xfrm>
            <a:off x="6029908" y="2099965"/>
            <a:ext cx="446365" cy="446365"/>
          </a:xfrm>
          <a:prstGeom prst="roundRect">
            <a:avLst>
              <a:gd name="adj" fmla="val 66676"/>
            </a:avLst>
          </a:prstGeom>
          <a:solidFill>
            <a:srgbClr val="F3F3FF"/>
          </a:solidFill>
          <a:ln w="22860">
            <a:solidFill>
              <a:srgbClr val="2D4DF2"/>
            </a:solidFill>
            <a:prstDash val="solid"/>
          </a:ln>
        </p:spPr>
      </p:sp>
      <p:sp>
        <p:nvSpPr>
          <p:cNvPr id="5" name="Text 2"/>
          <p:cNvSpPr/>
          <p:nvPr/>
        </p:nvSpPr>
        <p:spPr>
          <a:xfrm>
            <a:off x="6170524" y="2194402"/>
            <a:ext cx="168116" cy="280154"/>
          </a:xfrm>
          <a:prstGeom prst="rect">
            <a:avLst/>
          </a:prstGeom>
          <a:noFill/>
          <a:ln/>
        </p:spPr>
        <p:txBody>
          <a:bodyPr wrap="none" lIns="0" tIns="0" rIns="0" bIns="0" rtlCol="0" anchor="t"/>
          <a:lstStyle/>
          <a:p>
            <a:pPr marL="0" indent="0" algn="ctr">
              <a:lnSpc>
                <a:spcPts val="2200"/>
              </a:lnSpc>
              <a:buNone/>
            </a:pPr>
            <a:r>
              <a:rPr lang="en-US" sz="2200" dirty="0">
                <a:solidFill>
                  <a:srgbClr val="00002E"/>
                </a:solidFill>
                <a:latin typeface="Nunito Semi Bold" pitchFamily="34" charset="0"/>
                <a:ea typeface="Nunito Semi Bold" pitchFamily="34" charset="-122"/>
                <a:cs typeface="Nunito Semi Bold" pitchFamily="34" charset="-120"/>
              </a:rPr>
              <a:t>1</a:t>
            </a:r>
            <a:endParaRPr lang="en-US" sz="2200" dirty="0"/>
          </a:p>
        </p:txBody>
      </p:sp>
      <p:sp>
        <p:nvSpPr>
          <p:cNvPr id="6" name="Text 3"/>
          <p:cNvSpPr/>
          <p:nvPr/>
        </p:nvSpPr>
        <p:spPr>
          <a:xfrm>
            <a:off x="5786661" y="2182734"/>
            <a:ext cx="2334220" cy="291822"/>
          </a:xfrm>
          <a:prstGeom prst="rect">
            <a:avLst/>
          </a:prstGeom>
          <a:noFill/>
          <a:ln/>
        </p:spPr>
        <p:txBody>
          <a:bodyPr wrap="none" lIns="0" tIns="0" rIns="0" bIns="0" rtlCol="0" anchor="t"/>
          <a:lstStyle/>
          <a:p>
            <a:pPr>
              <a:lnSpc>
                <a:spcPts val="2250"/>
              </a:lnSpc>
            </a:pPr>
            <a:r>
              <a:rPr lang="en-US" b="1" dirty="0" smtClean="0"/>
              <a:t>Business Layers</a:t>
            </a:r>
            <a:endParaRPr lang="en-US" sz="1800" b="1" dirty="0"/>
          </a:p>
        </p:txBody>
      </p:sp>
      <p:sp>
        <p:nvSpPr>
          <p:cNvPr id="7" name="Text 4"/>
          <p:cNvSpPr/>
          <p:nvPr/>
        </p:nvSpPr>
        <p:spPr>
          <a:xfrm>
            <a:off x="6640813" y="2565240"/>
            <a:ext cx="7110532" cy="634603"/>
          </a:xfrm>
          <a:prstGeom prst="rect">
            <a:avLst/>
          </a:prstGeom>
          <a:noFill/>
          <a:ln/>
        </p:spPr>
        <p:txBody>
          <a:bodyPr wrap="square" lIns="0" tIns="0" rIns="0" bIns="0" rtlCol="0" anchor="t"/>
          <a:lstStyle/>
          <a:p>
            <a:pPr algn="l">
              <a:lnSpc>
                <a:spcPts val="2450"/>
              </a:lnSpc>
            </a:pPr>
            <a:r>
              <a:rPr lang="en-US" sz="1600" dirty="0" smtClean="0"/>
              <a:t>The application will display </a:t>
            </a:r>
            <a:r>
              <a:rPr lang="en-US" sz="1600" b="1" dirty="0" smtClean="0"/>
              <a:t>business layers</a:t>
            </a:r>
            <a:r>
              <a:rPr lang="en-US" sz="1600" dirty="0" smtClean="0"/>
              <a:t> that can be filtered by various categories. The map will dynamically update based on </a:t>
            </a:r>
            <a:r>
              <a:rPr lang="en-US" sz="1600" b="1" dirty="0" smtClean="0"/>
              <a:t>zoom and movement</a:t>
            </a:r>
            <a:r>
              <a:rPr lang="en-US" sz="1600" dirty="0" smtClean="0"/>
              <a:t>, showing relevant details according to the selected filters.</a:t>
            </a:r>
            <a:endParaRPr lang="en-US" sz="1550" dirty="0"/>
          </a:p>
        </p:txBody>
      </p:sp>
      <p:sp>
        <p:nvSpPr>
          <p:cNvPr id="8" name="Shape 5"/>
          <p:cNvSpPr/>
          <p:nvPr/>
        </p:nvSpPr>
        <p:spPr>
          <a:xfrm>
            <a:off x="6029908" y="4325071"/>
            <a:ext cx="446365" cy="446365"/>
          </a:xfrm>
          <a:prstGeom prst="roundRect">
            <a:avLst>
              <a:gd name="adj" fmla="val 66676"/>
            </a:avLst>
          </a:prstGeom>
          <a:solidFill>
            <a:srgbClr val="F3F3FF"/>
          </a:solidFill>
          <a:ln w="22860">
            <a:solidFill>
              <a:srgbClr val="018CE1"/>
            </a:solidFill>
            <a:prstDash val="solid"/>
          </a:ln>
        </p:spPr>
      </p:sp>
      <p:sp>
        <p:nvSpPr>
          <p:cNvPr id="9" name="Text 6"/>
          <p:cNvSpPr/>
          <p:nvPr/>
        </p:nvSpPr>
        <p:spPr>
          <a:xfrm>
            <a:off x="6169033" y="4424635"/>
            <a:ext cx="168116" cy="280154"/>
          </a:xfrm>
          <a:prstGeom prst="rect">
            <a:avLst/>
          </a:prstGeom>
          <a:noFill/>
          <a:ln/>
        </p:spPr>
        <p:txBody>
          <a:bodyPr wrap="none" lIns="0" tIns="0" rIns="0" bIns="0" rtlCol="0" anchor="t"/>
          <a:lstStyle/>
          <a:p>
            <a:pPr marL="0" indent="0" algn="ctr">
              <a:lnSpc>
                <a:spcPts val="2200"/>
              </a:lnSpc>
              <a:buNone/>
            </a:pPr>
            <a:r>
              <a:rPr lang="en-US" sz="2200" dirty="0">
                <a:solidFill>
                  <a:srgbClr val="00002E"/>
                </a:solidFill>
                <a:latin typeface="Nunito Semi Bold" pitchFamily="34" charset="0"/>
                <a:ea typeface="Nunito Semi Bold" pitchFamily="34" charset="-122"/>
                <a:cs typeface="Nunito Semi Bold" pitchFamily="34" charset="-120"/>
              </a:rPr>
              <a:t>2</a:t>
            </a:r>
            <a:endParaRPr lang="en-US" sz="2200" dirty="0"/>
          </a:p>
        </p:txBody>
      </p:sp>
      <p:sp>
        <p:nvSpPr>
          <p:cNvPr id="10" name="Text 7"/>
          <p:cNvSpPr/>
          <p:nvPr/>
        </p:nvSpPr>
        <p:spPr>
          <a:xfrm>
            <a:off x="5576037" y="4384655"/>
            <a:ext cx="2334220" cy="291822"/>
          </a:xfrm>
          <a:prstGeom prst="rect">
            <a:avLst/>
          </a:prstGeom>
          <a:noFill/>
          <a:ln/>
        </p:spPr>
        <p:txBody>
          <a:bodyPr wrap="none" lIns="0" tIns="0" rIns="0" bIns="0" rtlCol="0" anchor="t"/>
          <a:lstStyle/>
          <a:p>
            <a:pPr>
              <a:lnSpc>
                <a:spcPts val="2250"/>
              </a:lnSpc>
            </a:pPr>
            <a:r>
              <a:rPr lang="en-US" b="1" dirty="0" smtClean="0"/>
              <a:t>Business Card</a:t>
            </a:r>
            <a:endParaRPr lang="en-US" sz="1800" b="1" dirty="0"/>
          </a:p>
        </p:txBody>
      </p:sp>
      <p:sp>
        <p:nvSpPr>
          <p:cNvPr id="11" name="Text 8"/>
          <p:cNvSpPr/>
          <p:nvPr/>
        </p:nvSpPr>
        <p:spPr>
          <a:xfrm>
            <a:off x="6180773" y="3821549"/>
            <a:ext cx="7110532" cy="634603"/>
          </a:xfrm>
          <a:prstGeom prst="rect">
            <a:avLst/>
          </a:prstGeom>
          <a:noFill/>
          <a:ln/>
        </p:spPr>
        <p:txBody>
          <a:bodyPr wrap="square" lIns="0" tIns="0" rIns="0" bIns="0" rtlCol="0" anchor="t"/>
          <a:lstStyle/>
          <a:p>
            <a:pPr marL="0" indent="0">
              <a:lnSpc>
                <a:spcPts val="2450"/>
              </a:lnSpc>
              <a:buNone/>
            </a:pPr>
            <a:endParaRPr lang="en-US" sz="1550" dirty="0"/>
          </a:p>
        </p:txBody>
      </p:sp>
      <p:sp>
        <p:nvSpPr>
          <p:cNvPr id="12" name="Shape 9"/>
          <p:cNvSpPr/>
          <p:nvPr/>
        </p:nvSpPr>
        <p:spPr>
          <a:xfrm>
            <a:off x="6029908" y="6258506"/>
            <a:ext cx="446365" cy="446365"/>
          </a:xfrm>
          <a:prstGeom prst="roundRect">
            <a:avLst>
              <a:gd name="adj" fmla="val 66676"/>
            </a:avLst>
          </a:prstGeom>
          <a:solidFill>
            <a:srgbClr val="F3F3FF"/>
          </a:solidFill>
          <a:ln w="22860">
            <a:solidFill>
              <a:srgbClr val="DA33BF"/>
            </a:solidFill>
            <a:prstDash val="solid"/>
          </a:ln>
        </p:spPr>
      </p:sp>
      <p:sp>
        <p:nvSpPr>
          <p:cNvPr id="13" name="Text 10"/>
          <p:cNvSpPr/>
          <p:nvPr/>
        </p:nvSpPr>
        <p:spPr>
          <a:xfrm>
            <a:off x="6160428" y="6367066"/>
            <a:ext cx="168116" cy="280154"/>
          </a:xfrm>
          <a:prstGeom prst="rect">
            <a:avLst/>
          </a:prstGeom>
          <a:noFill/>
          <a:ln/>
        </p:spPr>
        <p:txBody>
          <a:bodyPr wrap="none" lIns="0" tIns="0" rIns="0" bIns="0" rtlCol="0" anchor="t"/>
          <a:lstStyle/>
          <a:p>
            <a:pPr marL="0" indent="0" algn="ctr">
              <a:lnSpc>
                <a:spcPts val="2200"/>
              </a:lnSpc>
              <a:buNone/>
            </a:pPr>
            <a:r>
              <a:rPr lang="en-US" sz="2200" dirty="0">
                <a:solidFill>
                  <a:srgbClr val="00002E"/>
                </a:solidFill>
                <a:latin typeface="Nunito Semi Bold" pitchFamily="34" charset="0"/>
                <a:ea typeface="Nunito Semi Bold" pitchFamily="34" charset="-122"/>
                <a:cs typeface="Nunito Semi Bold" pitchFamily="34" charset="-120"/>
              </a:rPr>
              <a:t>3</a:t>
            </a:r>
            <a:endParaRPr lang="en-US" sz="2200" dirty="0"/>
          </a:p>
        </p:txBody>
      </p:sp>
      <p:sp>
        <p:nvSpPr>
          <p:cNvPr id="14" name="Text 11"/>
          <p:cNvSpPr/>
          <p:nvPr/>
        </p:nvSpPr>
        <p:spPr>
          <a:xfrm>
            <a:off x="5402104" y="6378945"/>
            <a:ext cx="2334220" cy="291822"/>
          </a:xfrm>
          <a:prstGeom prst="rect">
            <a:avLst/>
          </a:prstGeom>
          <a:noFill/>
          <a:ln/>
        </p:spPr>
        <p:txBody>
          <a:bodyPr wrap="none" lIns="0" tIns="0" rIns="0" bIns="0" rtlCol="0" anchor="t"/>
          <a:lstStyle/>
          <a:p>
            <a:pPr>
              <a:lnSpc>
                <a:spcPts val="2250"/>
              </a:lnSpc>
            </a:pPr>
            <a:r>
              <a:rPr lang="en-US" b="1" dirty="0" smtClean="0"/>
              <a:t>Filter Menu</a:t>
            </a:r>
            <a:endParaRPr lang="en-US" sz="1800" b="1" dirty="0"/>
          </a:p>
        </p:txBody>
      </p:sp>
      <p:sp>
        <p:nvSpPr>
          <p:cNvPr id="15" name="Text 12"/>
          <p:cNvSpPr/>
          <p:nvPr/>
        </p:nvSpPr>
        <p:spPr>
          <a:xfrm>
            <a:off x="6953771" y="5379288"/>
            <a:ext cx="7110532" cy="634603"/>
          </a:xfrm>
          <a:prstGeom prst="rect">
            <a:avLst/>
          </a:prstGeom>
          <a:noFill/>
          <a:ln/>
        </p:spPr>
        <p:txBody>
          <a:bodyPr wrap="square" lIns="0" tIns="0" rIns="0" bIns="0" rtlCol="0" anchor="t"/>
          <a:lstStyle/>
          <a:p>
            <a:pPr marL="0" indent="0">
              <a:lnSpc>
                <a:spcPts val="2450"/>
              </a:lnSpc>
              <a:buNone/>
            </a:pPr>
            <a:endParaRPr lang="en-US" sz="1550" dirty="0"/>
          </a:p>
        </p:txBody>
      </p:sp>
      <p:sp>
        <p:nvSpPr>
          <p:cNvPr id="20" name="TextBox 19"/>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sp>
        <p:nvSpPr>
          <p:cNvPr id="22" name="מלבן 21"/>
          <p:cNvSpPr/>
          <p:nvPr/>
        </p:nvSpPr>
        <p:spPr>
          <a:xfrm>
            <a:off x="6538479" y="4704789"/>
            <a:ext cx="7315200" cy="923330"/>
          </a:xfrm>
          <a:prstGeom prst="rect">
            <a:avLst/>
          </a:prstGeom>
        </p:spPr>
        <p:txBody>
          <a:bodyPr>
            <a:spAutoFit/>
          </a:bodyPr>
          <a:lstStyle/>
          <a:p>
            <a:pPr algn="l"/>
            <a:r>
              <a:rPr lang="en-US" dirty="0" smtClean="0"/>
              <a:t>The layers will include the business name, type (e.g., restaurant, professional service, retail store, etc.), operating hours, and additional attributes such as child-friendliness, special offers, or delivery services.</a:t>
            </a:r>
            <a:endParaRPr lang="he-IL" dirty="0"/>
          </a:p>
        </p:txBody>
      </p:sp>
      <p:sp>
        <p:nvSpPr>
          <p:cNvPr id="24" name="מלבן 23"/>
          <p:cNvSpPr/>
          <p:nvPr/>
        </p:nvSpPr>
        <p:spPr>
          <a:xfrm>
            <a:off x="6538479" y="6664933"/>
            <a:ext cx="7315200" cy="923330"/>
          </a:xfrm>
          <a:prstGeom prst="rect">
            <a:avLst/>
          </a:prstGeom>
        </p:spPr>
        <p:txBody>
          <a:bodyPr>
            <a:spAutoFit/>
          </a:bodyPr>
          <a:lstStyle/>
          <a:p>
            <a:pPr algn="l"/>
            <a:r>
              <a:rPr lang="en-US" dirty="0" smtClean="0"/>
              <a:t>The filter menu will include options such as location, business type, opening days, child-friendly businesses, active promotions, and delivery or in-store purchase options.</a:t>
            </a:r>
            <a:endParaRPr lang="he-I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478384" y="58075"/>
            <a:ext cx="5455682" cy="681871"/>
          </a:xfrm>
          <a:prstGeom prst="rect">
            <a:avLst/>
          </a:prstGeom>
          <a:noFill/>
          <a:ln/>
        </p:spPr>
        <p:txBody>
          <a:bodyPr wrap="none" lIns="0" tIns="0" rIns="0" bIns="0" rtlCol="0" anchor="t"/>
          <a:lstStyle/>
          <a:p>
            <a:pPr>
              <a:lnSpc>
                <a:spcPts val="5350"/>
              </a:lnSpc>
            </a:pPr>
            <a:r>
              <a:rPr lang="en-US" sz="4400" b="1" dirty="0" smtClean="0"/>
              <a:t>System </a:t>
            </a:r>
          </a:p>
          <a:p>
            <a:pPr>
              <a:lnSpc>
                <a:spcPts val="5350"/>
              </a:lnSpc>
            </a:pPr>
            <a:r>
              <a:rPr lang="en-US" sz="4400" b="1" dirty="0" smtClean="0"/>
              <a:t>Screens</a:t>
            </a:r>
            <a:endParaRPr lang="en-US" sz="4250" b="1" dirty="0"/>
          </a:p>
        </p:txBody>
      </p:sp>
      <p:sp>
        <p:nvSpPr>
          <p:cNvPr id="4" name="Text 1"/>
          <p:cNvSpPr/>
          <p:nvPr/>
        </p:nvSpPr>
        <p:spPr>
          <a:xfrm>
            <a:off x="8828596" y="5141428"/>
            <a:ext cx="2727841" cy="340876"/>
          </a:xfrm>
          <a:prstGeom prst="rect">
            <a:avLst/>
          </a:prstGeom>
          <a:noFill/>
          <a:ln/>
        </p:spPr>
        <p:txBody>
          <a:bodyPr wrap="none" lIns="0" tIns="0" rIns="0" bIns="0" rtlCol="0" anchor="t"/>
          <a:lstStyle/>
          <a:p>
            <a:pPr>
              <a:lnSpc>
                <a:spcPts val="2650"/>
              </a:lnSpc>
            </a:pPr>
            <a:r>
              <a:rPr lang="en-US" sz="2400" b="1" dirty="0" smtClean="0"/>
              <a:t>Main Screen</a:t>
            </a:r>
            <a:endParaRPr lang="en-US" sz="2100" b="1" dirty="0"/>
          </a:p>
        </p:txBody>
      </p:sp>
      <p:sp>
        <p:nvSpPr>
          <p:cNvPr id="5" name="Text 2"/>
          <p:cNvSpPr/>
          <p:nvPr/>
        </p:nvSpPr>
        <p:spPr>
          <a:xfrm>
            <a:off x="9975700" y="5551836"/>
            <a:ext cx="4103846" cy="2225278"/>
          </a:xfrm>
          <a:prstGeom prst="rect">
            <a:avLst/>
          </a:prstGeom>
          <a:noFill/>
          <a:ln/>
        </p:spPr>
        <p:txBody>
          <a:bodyPr wrap="square" lIns="0" tIns="0" rIns="0" bIns="0" rtlCol="0" anchor="t"/>
          <a:lstStyle/>
          <a:p>
            <a:pPr algn="l">
              <a:lnSpc>
                <a:spcPts val="2900"/>
              </a:lnSpc>
            </a:pPr>
            <a:r>
              <a:rPr lang="en-US" dirty="0" smtClean="0"/>
              <a:t>The main screen of the application serves as the </a:t>
            </a:r>
            <a:r>
              <a:rPr lang="en-US" b="1" dirty="0" smtClean="0"/>
              <a:t>central interface</a:t>
            </a:r>
            <a:r>
              <a:rPr lang="en-US" dirty="0" smtClean="0"/>
              <a:t>, displaying all features without requiring user registration. Business locations are dynamically shown on the map based on their </a:t>
            </a:r>
            <a:r>
              <a:rPr lang="en-US" b="1" dirty="0" smtClean="0"/>
              <a:t>geographic data</a:t>
            </a:r>
            <a:r>
              <a:rPr lang="en-US" dirty="0" smtClean="0"/>
              <a:t> and the user's selected </a:t>
            </a:r>
            <a:r>
              <a:rPr lang="en-US" b="1" dirty="0" smtClean="0"/>
              <a:t>filter options</a:t>
            </a:r>
            <a:r>
              <a:rPr lang="en-US" dirty="0" smtClean="0"/>
              <a:t>.</a:t>
            </a:r>
            <a:endParaRPr lang="en-US" sz="1800" dirty="0"/>
          </a:p>
        </p:txBody>
      </p:sp>
      <p:sp>
        <p:nvSpPr>
          <p:cNvPr id="7" name="Text 3"/>
          <p:cNvSpPr/>
          <p:nvPr/>
        </p:nvSpPr>
        <p:spPr>
          <a:xfrm>
            <a:off x="4084744" y="5141428"/>
            <a:ext cx="2727841" cy="340876"/>
          </a:xfrm>
          <a:prstGeom prst="rect">
            <a:avLst/>
          </a:prstGeom>
          <a:noFill/>
          <a:ln/>
        </p:spPr>
        <p:txBody>
          <a:bodyPr wrap="none" lIns="0" tIns="0" rIns="0" bIns="0" rtlCol="0" anchor="t"/>
          <a:lstStyle/>
          <a:p>
            <a:pPr>
              <a:lnSpc>
                <a:spcPts val="2650"/>
              </a:lnSpc>
            </a:pPr>
            <a:r>
              <a:rPr lang="en-US" sz="2400" b="1" dirty="0" smtClean="0"/>
              <a:t>Filters Panel</a:t>
            </a:r>
            <a:endParaRPr lang="en-US" sz="2100" b="1" dirty="0"/>
          </a:p>
        </p:txBody>
      </p:sp>
      <p:sp>
        <p:nvSpPr>
          <p:cNvPr id="8" name="Text 4"/>
          <p:cNvSpPr/>
          <p:nvPr/>
        </p:nvSpPr>
        <p:spPr>
          <a:xfrm>
            <a:off x="5278992" y="5551836"/>
            <a:ext cx="4333210" cy="1854398"/>
          </a:xfrm>
          <a:prstGeom prst="rect">
            <a:avLst/>
          </a:prstGeom>
          <a:noFill/>
          <a:ln/>
        </p:spPr>
        <p:txBody>
          <a:bodyPr wrap="square" lIns="0" tIns="0" rIns="0" bIns="0" rtlCol="0" anchor="t"/>
          <a:lstStyle/>
          <a:p>
            <a:pPr algn="l">
              <a:lnSpc>
                <a:spcPts val="2900"/>
              </a:lnSpc>
            </a:pPr>
            <a:r>
              <a:rPr lang="en-US" dirty="0" smtClean="0"/>
              <a:t>Located on the side, the </a:t>
            </a:r>
            <a:r>
              <a:rPr lang="en-US" b="1" dirty="0" smtClean="0"/>
              <a:t>filters panel</a:t>
            </a:r>
            <a:r>
              <a:rPr lang="en-US" dirty="0" smtClean="0"/>
              <a:t> allows users to refine the displayed businesses based on: </a:t>
            </a:r>
            <a:r>
              <a:rPr lang="en-US" b="1" dirty="0" smtClean="0"/>
              <a:t>location</a:t>
            </a:r>
            <a:r>
              <a:rPr lang="en-US" dirty="0" smtClean="0"/>
              <a:t> (region or specific city), </a:t>
            </a:r>
            <a:r>
              <a:rPr lang="en-US" b="1" dirty="0" smtClean="0"/>
              <a:t>business type, operating hours, child-friendly businesses</a:t>
            </a:r>
            <a:r>
              <a:rPr lang="en-US" dirty="0" smtClean="0"/>
              <a:t>, additional criteria such as </a:t>
            </a:r>
            <a:r>
              <a:rPr lang="en-US" b="1" dirty="0" smtClean="0"/>
              <a:t>delivery availability or parking facilities</a:t>
            </a:r>
            <a:r>
              <a:rPr lang="en-US" dirty="0" smtClean="0"/>
              <a:t>, and </a:t>
            </a:r>
            <a:r>
              <a:rPr lang="en-US" b="1" dirty="0" smtClean="0"/>
              <a:t>rating</a:t>
            </a:r>
            <a:r>
              <a:rPr lang="en-US" dirty="0" smtClean="0"/>
              <a:t>.</a:t>
            </a:r>
            <a:endParaRPr lang="en-US" sz="1800" dirty="0"/>
          </a:p>
        </p:txBody>
      </p:sp>
      <p:sp>
        <p:nvSpPr>
          <p:cNvPr id="10" name="Text 5"/>
          <p:cNvSpPr/>
          <p:nvPr/>
        </p:nvSpPr>
        <p:spPr>
          <a:xfrm>
            <a:off x="613378" y="5108469"/>
            <a:ext cx="2727841" cy="340876"/>
          </a:xfrm>
          <a:prstGeom prst="rect">
            <a:avLst/>
          </a:prstGeom>
          <a:noFill/>
          <a:ln/>
        </p:spPr>
        <p:txBody>
          <a:bodyPr wrap="none" lIns="0" tIns="0" rIns="0" bIns="0" rtlCol="0" anchor="t"/>
          <a:lstStyle/>
          <a:p>
            <a:pPr>
              <a:lnSpc>
                <a:spcPts val="2650"/>
              </a:lnSpc>
            </a:pPr>
            <a:r>
              <a:rPr lang="en-US" sz="2400" b="1" dirty="0" smtClean="0"/>
              <a:t>Business Details Window</a:t>
            </a:r>
            <a:endParaRPr lang="en-US" sz="2100" b="1" dirty="0"/>
          </a:p>
        </p:txBody>
      </p:sp>
      <p:sp>
        <p:nvSpPr>
          <p:cNvPr id="11" name="Text 6"/>
          <p:cNvSpPr/>
          <p:nvPr/>
        </p:nvSpPr>
        <p:spPr>
          <a:xfrm>
            <a:off x="123854" y="5609737"/>
            <a:ext cx="5042016" cy="2596158"/>
          </a:xfrm>
          <a:prstGeom prst="rect">
            <a:avLst/>
          </a:prstGeom>
          <a:noFill/>
          <a:ln/>
        </p:spPr>
        <p:txBody>
          <a:bodyPr wrap="square" lIns="0" tIns="0" rIns="0" bIns="0" rtlCol="0" anchor="t"/>
          <a:lstStyle/>
          <a:p>
            <a:pPr algn="l"/>
            <a:r>
              <a:rPr lang="en-US" dirty="0" smtClean="0"/>
              <a:t>Clicking on a specific business icon on the map opens a </a:t>
            </a:r>
            <a:r>
              <a:rPr lang="en-US" b="1" dirty="0" smtClean="0"/>
              <a:t>popup window</a:t>
            </a:r>
            <a:r>
              <a:rPr lang="en-US" dirty="0" smtClean="0"/>
              <a:t> with detailed information, including:</a:t>
            </a:r>
          </a:p>
          <a:p>
            <a:pPr algn="l"/>
            <a:r>
              <a:rPr lang="en-US" b="1" dirty="0" smtClean="0"/>
              <a:t>- Business name, address, and contact details</a:t>
            </a:r>
            <a:endParaRPr lang="en-US" dirty="0" smtClean="0"/>
          </a:p>
          <a:p>
            <a:pPr algn="l"/>
            <a:r>
              <a:rPr lang="en-US" b="1" dirty="0" smtClean="0"/>
              <a:t>- Business type and operating hours</a:t>
            </a:r>
            <a:endParaRPr lang="en-US" dirty="0" smtClean="0"/>
          </a:p>
          <a:p>
            <a:pPr algn="l"/>
            <a:r>
              <a:rPr lang="en-US" b="1" dirty="0" smtClean="0"/>
              <a:t>- Child-friendliness, delivery options, and other specific criteria</a:t>
            </a:r>
            <a:endParaRPr lang="en-US" dirty="0" smtClean="0"/>
          </a:p>
          <a:p>
            <a:pPr algn="l"/>
            <a:r>
              <a:rPr lang="en-US" b="1" dirty="0" smtClean="0"/>
              <a:t>- Link to the business website or contact options for further actions</a:t>
            </a:r>
            <a:endParaRPr lang="en-US" dirty="0" smtClean="0"/>
          </a:p>
          <a:p>
            <a:pPr algn="l"/>
            <a:r>
              <a:rPr lang="en-US" b="1" dirty="0" smtClean="0"/>
              <a:t>- Special offers and promotions</a:t>
            </a:r>
            <a:endParaRPr lang="en-US" dirty="0"/>
          </a:p>
        </p:txBody>
      </p:sp>
      <p:sp>
        <p:nvSpPr>
          <p:cNvPr id="12" name="TextBox 11"/>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pic>
        <p:nvPicPr>
          <p:cNvPr id="13" name="תמונה 12"/>
          <p:cNvPicPr>
            <a:picLocks noChangeAspect="1"/>
          </p:cNvPicPr>
          <p:nvPr/>
        </p:nvPicPr>
        <p:blipFill>
          <a:blip r:embed="rId3"/>
          <a:stretch>
            <a:fillRect/>
          </a:stretch>
        </p:blipFill>
        <p:spPr>
          <a:xfrm>
            <a:off x="5859306" y="180623"/>
            <a:ext cx="2671952" cy="4709054"/>
          </a:xfrm>
          <a:prstGeom prst="rect">
            <a:avLst/>
          </a:prstGeom>
        </p:spPr>
      </p:pic>
      <p:pic>
        <p:nvPicPr>
          <p:cNvPr id="14" name="תמונה 13"/>
          <p:cNvPicPr>
            <a:picLocks noChangeAspect="1"/>
          </p:cNvPicPr>
          <p:nvPr/>
        </p:nvPicPr>
        <p:blipFill>
          <a:blip r:embed="rId4"/>
          <a:stretch>
            <a:fillRect/>
          </a:stretch>
        </p:blipFill>
        <p:spPr>
          <a:xfrm>
            <a:off x="9975700" y="351333"/>
            <a:ext cx="4163947" cy="4307830"/>
          </a:xfrm>
          <a:prstGeom prst="rect">
            <a:avLst/>
          </a:prstGeom>
        </p:spPr>
      </p:pic>
      <p:pic>
        <p:nvPicPr>
          <p:cNvPr id="15" name="תמונה 14"/>
          <p:cNvPicPr>
            <a:picLocks noChangeAspect="1"/>
          </p:cNvPicPr>
          <p:nvPr/>
        </p:nvPicPr>
        <p:blipFill>
          <a:blip r:embed="rId5"/>
          <a:stretch>
            <a:fillRect/>
          </a:stretch>
        </p:blipFill>
        <p:spPr>
          <a:xfrm>
            <a:off x="2156313" y="180623"/>
            <a:ext cx="1941988" cy="4623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1073060" y="2828449"/>
            <a:ext cx="4711779" cy="588883"/>
          </a:xfrm>
          <a:prstGeom prst="rect">
            <a:avLst/>
          </a:prstGeom>
          <a:noFill/>
          <a:ln/>
        </p:spPr>
        <p:txBody>
          <a:bodyPr wrap="none" lIns="0" tIns="0" rIns="0" bIns="0" rtlCol="0" anchor="t"/>
          <a:lstStyle/>
          <a:p>
            <a:pPr>
              <a:lnSpc>
                <a:spcPts val="4600"/>
              </a:lnSpc>
            </a:pPr>
            <a:r>
              <a:rPr lang="en-US" sz="4000" b="1" dirty="0" smtClean="0"/>
              <a:t>Dynamic Map Integration</a:t>
            </a:r>
            <a:endParaRPr lang="en-US" sz="3700" b="1" dirty="0"/>
          </a:p>
        </p:txBody>
      </p:sp>
      <p:sp>
        <p:nvSpPr>
          <p:cNvPr id="4" name="Shape 1"/>
          <p:cNvSpPr/>
          <p:nvPr/>
        </p:nvSpPr>
        <p:spPr>
          <a:xfrm>
            <a:off x="10847665" y="4843939"/>
            <a:ext cx="3081933" cy="200144"/>
          </a:xfrm>
          <a:prstGeom prst="roundRect">
            <a:avLst>
              <a:gd name="adj" fmla="val 150081"/>
            </a:avLst>
          </a:prstGeom>
          <a:solidFill>
            <a:srgbClr val="F3F3FF"/>
          </a:solidFill>
          <a:ln w="22860">
            <a:solidFill>
              <a:srgbClr val="2D4DF2"/>
            </a:solidFill>
            <a:prstDash val="solid"/>
          </a:ln>
        </p:spPr>
      </p:sp>
      <p:sp>
        <p:nvSpPr>
          <p:cNvPr id="6" name="Text 3"/>
          <p:cNvSpPr/>
          <p:nvPr/>
        </p:nvSpPr>
        <p:spPr>
          <a:xfrm>
            <a:off x="10847665" y="5338406"/>
            <a:ext cx="3081933" cy="1922383"/>
          </a:xfrm>
          <a:prstGeom prst="rect">
            <a:avLst/>
          </a:prstGeom>
          <a:noFill/>
          <a:ln/>
        </p:spPr>
        <p:txBody>
          <a:bodyPr wrap="square" lIns="0" tIns="0" rIns="0" bIns="0" rtlCol="0" anchor="t"/>
          <a:lstStyle/>
          <a:p>
            <a:pPr algn="l"/>
            <a:r>
              <a:rPr lang="en-US" sz="1600" b="1" dirty="0" smtClean="0"/>
              <a:t>Business Display</a:t>
            </a:r>
            <a:endParaRPr lang="he-IL" sz="1600" b="1" dirty="0" smtClean="0"/>
          </a:p>
          <a:p>
            <a:pPr algn="l"/>
            <a:endParaRPr lang="en-US" sz="1600" dirty="0" smtClean="0"/>
          </a:p>
          <a:p>
            <a:pPr algn="l"/>
            <a:r>
              <a:rPr lang="en-US" sz="1600" dirty="0" smtClean="0"/>
              <a:t>All businesses are shown on an </a:t>
            </a:r>
            <a:r>
              <a:rPr lang="en-US" sz="1600" b="1" dirty="0" smtClean="0"/>
              <a:t>interactive map</a:t>
            </a:r>
            <a:r>
              <a:rPr lang="en-US" sz="1600" dirty="0" smtClean="0"/>
              <a:t> powered by </a:t>
            </a:r>
            <a:r>
              <a:rPr lang="en-US" sz="1600" b="1" dirty="0" err="1" smtClean="0"/>
              <a:t>OpenStreetMap</a:t>
            </a:r>
            <a:r>
              <a:rPr lang="en-US" sz="1600" dirty="0" smtClean="0"/>
              <a:t> and </a:t>
            </a:r>
            <a:r>
              <a:rPr lang="en-US" sz="1600" b="1" dirty="0" smtClean="0"/>
              <a:t>Leaflet.js</a:t>
            </a:r>
            <a:r>
              <a:rPr lang="en-US" sz="1600" dirty="0" smtClean="0"/>
              <a:t>. Business locations are represented by </a:t>
            </a:r>
            <a:r>
              <a:rPr lang="en-US" sz="1600" b="1" dirty="0" smtClean="0"/>
              <a:t>logo icons</a:t>
            </a:r>
            <a:r>
              <a:rPr lang="en-US" sz="1600" dirty="0" smtClean="0"/>
              <a:t>, making them easily identifiable.</a:t>
            </a:r>
            <a:endParaRPr lang="en-US" sz="1600" dirty="0"/>
          </a:p>
        </p:txBody>
      </p:sp>
      <p:sp>
        <p:nvSpPr>
          <p:cNvPr id="7" name="Shape 4"/>
          <p:cNvSpPr/>
          <p:nvPr/>
        </p:nvSpPr>
        <p:spPr>
          <a:xfrm>
            <a:off x="7465338" y="4543544"/>
            <a:ext cx="3082052" cy="200144"/>
          </a:xfrm>
          <a:prstGeom prst="roundRect">
            <a:avLst>
              <a:gd name="adj" fmla="val 150081"/>
            </a:avLst>
          </a:prstGeom>
          <a:solidFill>
            <a:srgbClr val="F3F3FF"/>
          </a:solidFill>
          <a:ln w="22860">
            <a:solidFill>
              <a:srgbClr val="018CE1"/>
            </a:solidFill>
            <a:prstDash val="solid"/>
          </a:ln>
        </p:spPr>
      </p:sp>
      <p:sp>
        <p:nvSpPr>
          <p:cNvPr id="9" name="Text 6"/>
          <p:cNvSpPr/>
          <p:nvPr/>
        </p:nvSpPr>
        <p:spPr>
          <a:xfrm>
            <a:off x="7465338" y="4944011"/>
            <a:ext cx="3082052" cy="1281589"/>
          </a:xfrm>
          <a:prstGeom prst="rect">
            <a:avLst/>
          </a:prstGeom>
          <a:noFill/>
          <a:ln/>
        </p:spPr>
        <p:txBody>
          <a:bodyPr wrap="square" lIns="0" tIns="0" rIns="0" bIns="0" rtlCol="0" anchor="t"/>
          <a:lstStyle/>
          <a:p>
            <a:pPr algn="l"/>
            <a:r>
              <a:rPr lang="en-US" sz="1600" b="1" dirty="0" smtClean="0"/>
              <a:t>Map Interaction</a:t>
            </a:r>
            <a:endParaRPr lang="he-IL" sz="1600" b="1" dirty="0" smtClean="0"/>
          </a:p>
          <a:p>
            <a:pPr algn="l"/>
            <a:endParaRPr lang="en-US" sz="1600" b="1" dirty="0" smtClean="0"/>
          </a:p>
          <a:p>
            <a:pPr algn="l"/>
            <a:r>
              <a:rPr lang="en-US" sz="1600" dirty="0" smtClean="0"/>
              <a:t>Hovering over or zooming into the map reveals additional details. The map dynamically updates based on </a:t>
            </a:r>
            <a:r>
              <a:rPr lang="en-US" sz="1600" b="1" dirty="0" smtClean="0"/>
              <a:t>user movement and selected filters</a:t>
            </a:r>
            <a:r>
              <a:rPr lang="en-US" sz="1600" dirty="0" smtClean="0"/>
              <a:t>.</a:t>
            </a:r>
            <a:endParaRPr lang="en-US" sz="1600" dirty="0"/>
          </a:p>
        </p:txBody>
      </p:sp>
      <p:sp>
        <p:nvSpPr>
          <p:cNvPr id="10" name="Shape 7"/>
          <p:cNvSpPr/>
          <p:nvPr/>
        </p:nvSpPr>
        <p:spPr>
          <a:xfrm>
            <a:off x="4083129" y="4243149"/>
            <a:ext cx="3081933" cy="200144"/>
          </a:xfrm>
          <a:prstGeom prst="roundRect">
            <a:avLst>
              <a:gd name="adj" fmla="val 150081"/>
            </a:avLst>
          </a:prstGeom>
          <a:solidFill>
            <a:srgbClr val="F3F3FF"/>
          </a:solidFill>
          <a:ln w="22860">
            <a:solidFill>
              <a:srgbClr val="DA33BF"/>
            </a:solidFill>
            <a:prstDash val="solid"/>
          </a:ln>
        </p:spPr>
      </p:sp>
      <p:sp>
        <p:nvSpPr>
          <p:cNvPr id="12" name="Text 9"/>
          <p:cNvSpPr/>
          <p:nvPr/>
        </p:nvSpPr>
        <p:spPr>
          <a:xfrm>
            <a:off x="4083128" y="4623613"/>
            <a:ext cx="3081933" cy="1922383"/>
          </a:xfrm>
          <a:prstGeom prst="rect">
            <a:avLst/>
          </a:prstGeom>
          <a:noFill/>
          <a:ln/>
        </p:spPr>
        <p:txBody>
          <a:bodyPr wrap="square" lIns="0" tIns="0" rIns="0" bIns="0" rtlCol="0" anchor="t"/>
          <a:lstStyle/>
          <a:p>
            <a:pPr algn="l"/>
            <a:r>
              <a:rPr lang="en-US" sz="1600" b="1" dirty="0" smtClean="0"/>
              <a:t>Ratings &amp; Reviews</a:t>
            </a:r>
            <a:endParaRPr lang="he-IL" sz="1600" b="1" dirty="0" smtClean="0"/>
          </a:p>
          <a:p>
            <a:pPr algn="l"/>
            <a:endParaRPr lang="en-US" sz="1600" b="1" dirty="0" smtClean="0"/>
          </a:p>
          <a:p>
            <a:pPr algn="l"/>
            <a:r>
              <a:rPr lang="en-US" sz="1600" dirty="0" smtClean="0"/>
              <a:t>Users who want to rate a business can click the </a:t>
            </a:r>
            <a:r>
              <a:rPr lang="en-US" sz="1600" b="1" dirty="0" smtClean="0"/>
              <a:t>"Rate" button</a:t>
            </a:r>
            <a:r>
              <a:rPr lang="en-US" sz="1600" dirty="0" smtClean="0"/>
              <a:t>, which prompts them to </a:t>
            </a:r>
            <a:r>
              <a:rPr lang="en-US" sz="1600" b="1" dirty="0" smtClean="0"/>
              <a:t>sign up or log in</a:t>
            </a:r>
            <a:r>
              <a:rPr lang="en-US" sz="1600" dirty="0" smtClean="0"/>
              <a:t>. After registration, users can submit </a:t>
            </a:r>
            <a:r>
              <a:rPr lang="en-US" sz="1600" b="1" dirty="0" smtClean="0"/>
              <a:t>ratings and reviews</a:t>
            </a:r>
            <a:r>
              <a:rPr lang="en-US" sz="1600" dirty="0" smtClean="0"/>
              <a:t>, which influence how businesses are displayed on the map.</a:t>
            </a:r>
            <a:endParaRPr lang="en-US" sz="1600" dirty="0"/>
          </a:p>
        </p:txBody>
      </p:sp>
      <p:sp>
        <p:nvSpPr>
          <p:cNvPr id="13" name="Shape 10"/>
          <p:cNvSpPr/>
          <p:nvPr/>
        </p:nvSpPr>
        <p:spPr>
          <a:xfrm>
            <a:off x="700802" y="3942874"/>
            <a:ext cx="3082052" cy="200144"/>
          </a:xfrm>
          <a:prstGeom prst="roundRect">
            <a:avLst>
              <a:gd name="adj" fmla="val 150081"/>
            </a:avLst>
          </a:prstGeom>
          <a:solidFill>
            <a:srgbClr val="F3F3FF"/>
          </a:solidFill>
          <a:ln w="22860">
            <a:solidFill>
              <a:srgbClr val="2D4DF2"/>
            </a:solidFill>
            <a:prstDash val="solid"/>
          </a:ln>
        </p:spPr>
      </p:sp>
      <p:sp>
        <p:nvSpPr>
          <p:cNvPr id="15" name="Text 12"/>
          <p:cNvSpPr/>
          <p:nvPr/>
        </p:nvSpPr>
        <p:spPr>
          <a:xfrm>
            <a:off x="700802" y="4332727"/>
            <a:ext cx="3082052" cy="1601986"/>
          </a:xfrm>
          <a:prstGeom prst="rect">
            <a:avLst/>
          </a:prstGeom>
          <a:noFill/>
          <a:ln/>
        </p:spPr>
        <p:txBody>
          <a:bodyPr wrap="square" lIns="0" tIns="0" rIns="0" bIns="0" rtlCol="0" anchor="t"/>
          <a:lstStyle/>
          <a:p>
            <a:pPr algn="l"/>
            <a:r>
              <a:rPr lang="en-US" sz="1600" b="1" dirty="0" smtClean="0"/>
              <a:t>Reset Filters</a:t>
            </a:r>
            <a:endParaRPr lang="he-IL" sz="1600" b="1" dirty="0" smtClean="0"/>
          </a:p>
          <a:p>
            <a:pPr algn="l"/>
            <a:endParaRPr lang="en-US" sz="1600" b="1" dirty="0" smtClean="0"/>
          </a:p>
          <a:p>
            <a:pPr algn="l"/>
            <a:r>
              <a:rPr lang="en-US" sz="1600" dirty="0" smtClean="0"/>
              <a:t>A </a:t>
            </a:r>
            <a:r>
              <a:rPr lang="en-US" sz="1600" b="1" dirty="0" smtClean="0"/>
              <a:t>reset filters button</a:t>
            </a:r>
            <a:r>
              <a:rPr lang="en-US" sz="1600" dirty="0" smtClean="0"/>
              <a:t> clears all selected filters and displays the </a:t>
            </a:r>
            <a:r>
              <a:rPr lang="en-US" sz="1600" b="1" dirty="0" smtClean="0"/>
              <a:t>full list of businesses across all regions</a:t>
            </a:r>
            <a:r>
              <a:rPr lang="en-US" sz="1600" dirty="0" smtClean="0"/>
              <a:t>, allowing users to restart their search easily.</a:t>
            </a:r>
            <a:endParaRPr lang="en-US" sz="1600" dirty="0"/>
          </a:p>
        </p:txBody>
      </p:sp>
      <p:sp>
        <p:nvSpPr>
          <p:cNvPr id="16" name="TextBox 15"/>
          <p:cNvSpPr txBox="1"/>
          <p:nvPr/>
        </p:nvSpPr>
        <p:spPr>
          <a:xfrm>
            <a:off x="12611408" y="7777114"/>
            <a:ext cx="1979629" cy="369332"/>
          </a:xfrm>
          <a:prstGeom prst="rect">
            <a:avLst/>
          </a:prstGeom>
          <a:solidFill>
            <a:srgbClr val="F3F3FF"/>
          </a:solidFill>
        </p:spPr>
        <p:txBody>
          <a:bodyPr wrap="square" rtlCol="1">
            <a:spAutoFit/>
          </a:bodyPr>
          <a:lstStyle/>
          <a:p>
            <a:endParaRPr lang="he-IL" dirty="0"/>
          </a:p>
        </p:txBody>
      </p:sp>
      <p:sp>
        <p:nvSpPr>
          <p:cNvPr id="18" name="Text 0"/>
          <p:cNvSpPr/>
          <p:nvPr/>
        </p:nvSpPr>
        <p:spPr>
          <a:xfrm>
            <a:off x="4083129" y="6934306"/>
            <a:ext cx="2127198" cy="2424279"/>
          </a:xfrm>
          <a:prstGeom prst="rect">
            <a:avLst/>
          </a:prstGeom>
          <a:noFill/>
          <a:ln/>
        </p:spPr>
        <p:txBody>
          <a:bodyPr wrap="none" lIns="0" tIns="0" rIns="0" bIns="0" rtlCol="0" anchor="t"/>
          <a:lstStyle/>
          <a:p>
            <a:pPr algn="l"/>
            <a:r>
              <a:rPr lang="en-US" sz="1400" dirty="0" smtClean="0">
                <a:solidFill>
                  <a:srgbClr val="FF0000"/>
                </a:solidFill>
              </a:rPr>
              <a:t>Not implemented due to time </a:t>
            </a:r>
          </a:p>
          <a:p>
            <a:pPr algn="l"/>
            <a:r>
              <a:rPr lang="en-US" sz="1400" dirty="0" smtClean="0">
                <a:solidFill>
                  <a:srgbClr val="FF0000"/>
                </a:solidFill>
              </a:rPr>
              <a:t>constraints,</a:t>
            </a:r>
          </a:p>
          <a:p>
            <a:pPr algn="l"/>
            <a:r>
              <a:rPr lang="en-US" sz="1400" dirty="0" smtClean="0">
                <a:solidFill>
                  <a:srgbClr val="FF0000"/>
                </a:solidFill>
              </a:rPr>
              <a:t>as previously stated in the</a:t>
            </a:r>
          </a:p>
          <a:p>
            <a:pPr algn="l"/>
            <a:r>
              <a:rPr lang="en-US" sz="1400" dirty="0" smtClean="0">
                <a:solidFill>
                  <a:srgbClr val="FF0000"/>
                </a:solidFill>
              </a:rPr>
              <a:t>specification document.</a:t>
            </a:r>
            <a:endParaRPr lang="en-US" sz="1400" b="1" dirty="0">
              <a:solidFill>
                <a:srgbClr val="FF0000"/>
              </a:solidFill>
            </a:endParaRPr>
          </a:p>
        </p:txBody>
      </p:sp>
      <p:pic>
        <p:nvPicPr>
          <p:cNvPr id="19" name="תמונה 18"/>
          <p:cNvPicPr>
            <a:picLocks noChangeAspect="1"/>
          </p:cNvPicPr>
          <p:nvPr/>
        </p:nvPicPr>
        <p:blipFill rotWithShape="1">
          <a:blip r:embed="rId3"/>
          <a:srcRect b="29282"/>
          <a:stretch/>
        </p:blipFill>
        <p:spPr>
          <a:xfrm>
            <a:off x="-1" y="-30710"/>
            <a:ext cx="14630401" cy="28776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967</Words>
  <Application>Microsoft Office PowerPoint</Application>
  <PresentationFormat>מותאם אישית</PresentationFormat>
  <Paragraphs>82</Paragraphs>
  <Slides>7</Slides>
  <Notes>7</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7</vt:i4>
      </vt:variant>
    </vt:vector>
  </HeadingPairs>
  <TitlesOfParts>
    <vt:vector size="13" baseType="lpstr">
      <vt:lpstr>Arial Black</vt:lpstr>
      <vt:lpstr>Arial</vt:lpstr>
      <vt:lpstr>Nunito Semi Bold</vt:lpstr>
      <vt:lpstr>Segoe UI Semilight</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8</cp:revision>
  <dcterms:created xsi:type="dcterms:W3CDTF">2025-02-26T19:49:43Z</dcterms:created>
  <dcterms:modified xsi:type="dcterms:W3CDTF">2025-02-26T20:48:32Z</dcterms:modified>
</cp:coreProperties>
</file>